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88" r:id="rId2"/>
    <p:sldMasterId id="2147483906" r:id="rId3"/>
  </p:sldMasterIdLst>
  <p:notesMasterIdLst>
    <p:notesMasterId r:id="rId59"/>
  </p:notesMasterIdLst>
  <p:sldIdLst>
    <p:sldId id="263" r:id="rId4"/>
    <p:sldId id="264" r:id="rId5"/>
    <p:sldId id="280" r:id="rId6"/>
    <p:sldId id="268" r:id="rId7"/>
    <p:sldId id="269" r:id="rId8"/>
    <p:sldId id="276" r:id="rId9"/>
    <p:sldId id="257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270" r:id="rId19"/>
    <p:sldId id="393" r:id="rId20"/>
    <p:sldId id="394" r:id="rId21"/>
    <p:sldId id="395" r:id="rId22"/>
    <p:sldId id="273" r:id="rId23"/>
    <p:sldId id="398" r:id="rId24"/>
    <p:sldId id="399" r:id="rId25"/>
    <p:sldId id="400" r:id="rId26"/>
    <p:sldId id="401" r:id="rId27"/>
    <p:sldId id="402" r:id="rId28"/>
    <p:sldId id="376" r:id="rId29"/>
    <p:sldId id="274" r:id="rId30"/>
    <p:sldId id="388" r:id="rId31"/>
    <p:sldId id="275" r:id="rId32"/>
    <p:sldId id="340" r:id="rId33"/>
    <p:sldId id="341" r:id="rId34"/>
    <p:sldId id="342" r:id="rId35"/>
    <p:sldId id="389" r:id="rId36"/>
    <p:sldId id="390" r:id="rId37"/>
    <p:sldId id="391" r:id="rId38"/>
    <p:sldId id="392" r:id="rId39"/>
    <p:sldId id="396" r:id="rId40"/>
    <p:sldId id="377" r:id="rId41"/>
    <p:sldId id="378" r:id="rId42"/>
    <p:sldId id="310" r:id="rId43"/>
    <p:sldId id="379" r:id="rId44"/>
    <p:sldId id="283" r:id="rId45"/>
    <p:sldId id="284" r:id="rId46"/>
    <p:sldId id="323" r:id="rId47"/>
    <p:sldId id="324" r:id="rId48"/>
    <p:sldId id="383" r:id="rId49"/>
    <p:sldId id="384" r:id="rId50"/>
    <p:sldId id="385" r:id="rId51"/>
    <p:sldId id="386" r:id="rId52"/>
    <p:sldId id="387" r:id="rId53"/>
    <p:sldId id="397" r:id="rId54"/>
    <p:sldId id="380" r:id="rId55"/>
    <p:sldId id="338" r:id="rId56"/>
    <p:sldId id="339" r:id="rId57"/>
    <p:sldId id="375" r:id="rId5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C3E"/>
    <a:srgbClr val="94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4ACC4-9349-4DB8-9A4C-1A0AEE2855C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08122B2-D8A0-40CA-AF0A-136438E59A40}">
      <dgm:prSet phldrT="[Texte]" custT="1"/>
      <dgm:spPr/>
      <dgm:t>
        <a:bodyPr/>
        <a:lstStyle/>
        <a:p>
          <a:r>
            <a:rPr lang="fr-FR" sz="1700" dirty="0" smtClean="0"/>
            <a:t>430 </a:t>
          </a:r>
          <a:r>
            <a:rPr lang="fr-FR" sz="2000" dirty="0" smtClean="0"/>
            <a:t>licenciés</a:t>
          </a:r>
          <a:endParaRPr lang="fr-FR" sz="2000" dirty="0"/>
        </a:p>
      </dgm:t>
    </dgm:pt>
    <dgm:pt modelId="{61394AFD-23EF-4586-8822-0C08EAAB2E9B}" type="parTrans" cxnId="{04D4D96E-5A6E-4E9D-9E9A-6068A1C032A7}">
      <dgm:prSet/>
      <dgm:spPr/>
      <dgm:t>
        <a:bodyPr/>
        <a:lstStyle/>
        <a:p>
          <a:endParaRPr lang="fr-FR"/>
        </a:p>
      </dgm:t>
    </dgm:pt>
    <dgm:pt modelId="{79467667-9FAE-4EE8-A829-9023FB1BF372}" type="sibTrans" cxnId="{04D4D96E-5A6E-4E9D-9E9A-6068A1C032A7}">
      <dgm:prSet/>
      <dgm:spPr/>
      <dgm:t>
        <a:bodyPr/>
        <a:lstStyle/>
        <a:p>
          <a:endParaRPr lang="fr-FR"/>
        </a:p>
      </dgm:t>
    </dgm:pt>
    <dgm:pt modelId="{8DD466A4-C453-48FE-9964-CD76211A497D}">
      <dgm:prSet phldrT="[Texte]"/>
      <dgm:spPr/>
      <dgm:t>
        <a:bodyPr/>
        <a:lstStyle/>
        <a:p>
          <a:r>
            <a:rPr lang="fr-FR" dirty="0" smtClean="0"/>
            <a:t>348 masculines</a:t>
          </a:r>
          <a:endParaRPr lang="fr-FR" dirty="0"/>
        </a:p>
      </dgm:t>
    </dgm:pt>
    <dgm:pt modelId="{C2ABF07B-FFB8-4A6A-97E0-ACF8FE3CB7DE}" type="parTrans" cxnId="{0F14DC61-2C55-4483-AF6D-F26F65EF8789}">
      <dgm:prSet/>
      <dgm:spPr/>
      <dgm:t>
        <a:bodyPr/>
        <a:lstStyle/>
        <a:p>
          <a:endParaRPr lang="fr-FR"/>
        </a:p>
      </dgm:t>
    </dgm:pt>
    <dgm:pt modelId="{E2D50D58-5B06-479F-8B5D-A38F5F649342}" type="sibTrans" cxnId="{0F14DC61-2C55-4483-AF6D-F26F65EF8789}">
      <dgm:prSet/>
      <dgm:spPr/>
      <dgm:t>
        <a:bodyPr/>
        <a:lstStyle/>
        <a:p>
          <a:endParaRPr lang="fr-FR"/>
        </a:p>
      </dgm:t>
    </dgm:pt>
    <dgm:pt modelId="{AF0DF18A-89A7-46D6-A486-344EB6EE56F3}">
      <dgm:prSet phldrT="[Texte]"/>
      <dgm:spPr/>
      <dgm:t>
        <a:bodyPr/>
        <a:lstStyle/>
        <a:p>
          <a:r>
            <a:rPr lang="fr-FR" dirty="0" smtClean="0"/>
            <a:t>82 féminines</a:t>
          </a:r>
          <a:endParaRPr lang="fr-FR" dirty="0"/>
        </a:p>
      </dgm:t>
    </dgm:pt>
    <dgm:pt modelId="{45B261E5-E6ED-4A10-B37D-18EC48E55592}" type="parTrans" cxnId="{161072A9-C9C7-41C4-9A49-0D4EECA20564}">
      <dgm:prSet/>
      <dgm:spPr/>
      <dgm:t>
        <a:bodyPr/>
        <a:lstStyle/>
        <a:p>
          <a:endParaRPr lang="fr-FR"/>
        </a:p>
      </dgm:t>
    </dgm:pt>
    <dgm:pt modelId="{394FB9D9-B8DC-4678-B453-47113B5A534E}" type="sibTrans" cxnId="{161072A9-C9C7-41C4-9A49-0D4EECA20564}">
      <dgm:prSet/>
      <dgm:spPr/>
      <dgm:t>
        <a:bodyPr/>
        <a:lstStyle/>
        <a:p>
          <a:endParaRPr lang="fr-FR"/>
        </a:p>
      </dgm:t>
    </dgm:pt>
    <dgm:pt modelId="{D5771AAF-1532-4268-BBA4-40B9A3D26829}">
      <dgm:prSet phldrT="[Texte]"/>
      <dgm:spPr/>
      <dgm:t>
        <a:bodyPr/>
        <a:lstStyle/>
        <a:p>
          <a:r>
            <a:rPr lang="fr-FR" dirty="0" smtClean="0"/>
            <a:t>163 </a:t>
          </a:r>
          <a:r>
            <a:rPr lang="fr-FR" dirty="0" err="1" smtClean="0"/>
            <a:t>tradi</a:t>
          </a:r>
          <a:endParaRPr lang="fr-FR" dirty="0"/>
        </a:p>
      </dgm:t>
    </dgm:pt>
    <dgm:pt modelId="{89A07FC5-F977-4F39-B6A9-902172EF0724}" type="parTrans" cxnId="{9E675FDC-A87D-4C8F-A535-0FF5D692983D}">
      <dgm:prSet/>
      <dgm:spPr/>
      <dgm:t>
        <a:bodyPr/>
        <a:lstStyle/>
        <a:p>
          <a:endParaRPr lang="fr-FR"/>
        </a:p>
      </dgm:t>
    </dgm:pt>
    <dgm:pt modelId="{F1E482E7-E4E0-4299-BDBA-430C977EA239}" type="sibTrans" cxnId="{9E675FDC-A87D-4C8F-A535-0FF5D692983D}">
      <dgm:prSet/>
      <dgm:spPr/>
      <dgm:t>
        <a:bodyPr/>
        <a:lstStyle/>
        <a:p>
          <a:endParaRPr lang="fr-FR"/>
        </a:p>
      </dgm:t>
    </dgm:pt>
    <dgm:pt modelId="{FF661BDE-666A-4C1D-8BAC-CED50B7F27C8}">
      <dgm:prSet phldrT="[Texte]"/>
      <dgm:spPr/>
      <dgm:t>
        <a:bodyPr/>
        <a:lstStyle/>
        <a:p>
          <a:r>
            <a:rPr lang="fr-FR" dirty="0" smtClean="0"/>
            <a:t>137 masculines</a:t>
          </a:r>
          <a:endParaRPr lang="fr-FR" dirty="0"/>
        </a:p>
      </dgm:t>
    </dgm:pt>
    <dgm:pt modelId="{C89780E0-4865-4664-9FE3-76723F66A169}" type="parTrans" cxnId="{7A29AD75-6A87-4EBD-BF0E-FAD5701056A4}">
      <dgm:prSet/>
      <dgm:spPr/>
      <dgm:t>
        <a:bodyPr/>
        <a:lstStyle/>
        <a:p>
          <a:endParaRPr lang="fr-FR"/>
        </a:p>
      </dgm:t>
    </dgm:pt>
    <dgm:pt modelId="{F6A1C582-D567-450D-9D92-E8FDB2BA9294}" type="sibTrans" cxnId="{7A29AD75-6A87-4EBD-BF0E-FAD5701056A4}">
      <dgm:prSet/>
      <dgm:spPr/>
      <dgm:t>
        <a:bodyPr/>
        <a:lstStyle/>
        <a:p>
          <a:endParaRPr lang="fr-FR"/>
        </a:p>
      </dgm:t>
    </dgm:pt>
    <dgm:pt modelId="{1AC9F1F0-0406-4EBF-8FD9-A7CFCA3F135D}">
      <dgm:prSet phldrT="[Texte]"/>
      <dgm:spPr/>
      <dgm:t>
        <a:bodyPr/>
        <a:lstStyle/>
        <a:p>
          <a:r>
            <a:rPr lang="fr-FR" dirty="0" smtClean="0"/>
            <a:t>26 féminines</a:t>
          </a:r>
          <a:endParaRPr lang="fr-FR" dirty="0"/>
        </a:p>
      </dgm:t>
    </dgm:pt>
    <dgm:pt modelId="{AE5A8BCE-F04C-4E63-AB32-714BE21FAD22}" type="parTrans" cxnId="{D7310230-CA5C-438F-B549-3EFEA0718A81}">
      <dgm:prSet/>
      <dgm:spPr/>
      <dgm:t>
        <a:bodyPr/>
        <a:lstStyle/>
        <a:p>
          <a:endParaRPr lang="fr-FR"/>
        </a:p>
      </dgm:t>
    </dgm:pt>
    <dgm:pt modelId="{255B3DFB-2B35-4EE0-B3B8-274D5217B748}" type="sibTrans" cxnId="{D7310230-CA5C-438F-B549-3EFEA0718A81}">
      <dgm:prSet/>
      <dgm:spPr/>
      <dgm:t>
        <a:bodyPr/>
        <a:lstStyle/>
        <a:p>
          <a:endParaRPr lang="fr-FR"/>
        </a:p>
      </dgm:t>
    </dgm:pt>
    <dgm:pt modelId="{4A456ACB-993F-4063-9DF1-1CC598173AC1}">
      <dgm:prSet phldrT="[Texte]"/>
      <dgm:spPr/>
      <dgm:t>
        <a:bodyPr/>
        <a:lstStyle/>
        <a:p>
          <a:r>
            <a:rPr lang="fr-FR" dirty="0" smtClean="0"/>
            <a:t>267 licences promo</a:t>
          </a:r>
          <a:endParaRPr lang="fr-FR" dirty="0"/>
        </a:p>
      </dgm:t>
    </dgm:pt>
    <dgm:pt modelId="{D4577E6C-B94D-496A-9974-D9AE0551E71E}" type="parTrans" cxnId="{46B0AFCE-F332-44F8-99BE-17AE43522E20}">
      <dgm:prSet/>
      <dgm:spPr/>
      <dgm:t>
        <a:bodyPr/>
        <a:lstStyle/>
        <a:p>
          <a:endParaRPr lang="fr-FR"/>
        </a:p>
      </dgm:t>
    </dgm:pt>
    <dgm:pt modelId="{26373BB1-E64F-4A3A-9C4D-E31249446102}" type="sibTrans" cxnId="{46B0AFCE-F332-44F8-99BE-17AE43522E20}">
      <dgm:prSet/>
      <dgm:spPr/>
      <dgm:t>
        <a:bodyPr/>
        <a:lstStyle/>
        <a:p>
          <a:endParaRPr lang="fr-FR"/>
        </a:p>
      </dgm:t>
    </dgm:pt>
    <dgm:pt modelId="{A9559914-208B-4CB6-82D9-9E804A1CE763}">
      <dgm:prSet phldrT="[Texte]"/>
      <dgm:spPr/>
      <dgm:t>
        <a:bodyPr/>
        <a:lstStyle/>
        <a:p>
          <a:r>
            <a:rPr lang="fr-FR" dirty="0" smtClean="0"/>
            <a:t>211 masculines	</a:t>
          </a:r>
          <a:endParaRPr lang="fr-FR" dirty="0"/>
        </a:p>
      </dgm:t>
    </dgm:pt>
    <dgm:pt modelId="{B2040707-D939-4CDF-AEC4-4A3267B470D3}" type="parTrans" cxnId="{FC24A1A7-704A-4A13-94F6-223EC7FC308E}">
      <dgm:prSet/>
      <dgm:spPr/>
      <dgm:t>
        <a:bodyPr/>
        <a:lstStyle/>
        <a:p>
          <a:endParaRPr lang="fr-FR"/>
        </a:p>
      </dgm:t>
    </dgm:pt>
    <dgm:pt modelId="{5631C827-3CA2-4EB5-BE04-479EAD4CBEF9}" type="sibTrans" cxnId="{FC24A1A7-704A-4A13-94F6-223EC7FC308E}">
      <dgm:prSet/>
      <dgm:spPr/>
      <dgm:t>
        <a:bodyPr/>
        <a:lstStyle/>
        <a:p>
          <a:endParaRPr lang="fr-FR"/>
        </a:p>
      </dgm:t>
    </dgm:pt>
    <dgm:pt modelId="{DE8F2B4E-D50D-4795-81D7-6CAC9CECEBAE}">
      <dgm:prSet phldrT="[Texte]"/>
      <dgm:spPr/>
      <dgm:t>
        <a:bodyPr/>
        <a:lstStyle/>
        <a:p>
          <a:r>
            <a:rPr lang="fr-FR" dirty="0" smtClean="0"/>
            <a:t>56 féminines</a:t>
          </a:r>
          <a:endParaRPr lang="fr-FR" dirty="0"/>
        </a:p>
      </dgm:t>
    </dgm:pt>
    <dgm:pt modelId="{681493CC-5F02-41D1-9894-394A133A32AD}" type="parTrans" cxnId="{694323E8-A0DE-4F15-AE69-E96969F54AF8}">
      <dgm:prSet/>
      <dgm:spPr/>
      <dgm:t>
        <a:bodyPr/>
        <a:lstStyle/>
        <a:p>
          <a:endParaRPr lang="fr-FR"/>
        </a:p>
      </dgm:t>
    </dgm:pt>
    <dgm:pt modelId="{2F721220-019D-4C5D-ABF6-CDD10719CE4E}" type="sibTrans" cxnId="{694323E8-A0DE-4F15-AE69-E96969F54AF8}">
      <dgm:prSet/>
      <dgm:spPr/>
      <dgm:t>
        <a:bodyPr/>
        <a:lstStyle/>
        <a:p>
          <a:endParaRPr lang="fr-FR"/>
        </a:p>
      </dgm:t>
    </dgm:pt>
    <dgm:pt modelId="{4DDE4299-D168-4864-AA08-18BF4CB8DA66}" type="pres">
      <dgm:prSet presAssocID="{7B44ACC4-9349-4DB8-9A4C-1A0AEE2855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5503C80-AFE0-49CF-8AF0-DC78C78948B8}" type="pres">
      <dgm:prSet presAssocID="{E08122B2-D8A0-40CA-AF0A-136438E59A40}" presName="composite" presStyleCnt="0"/>
      <dgm:spPr/>
    </dgm:pt>
    <dgm:pt modelId="{C286B84C-C99A-4A08-81DE-A9648763A147}" type="pres">
      <dgm:prSet presAssocID="{E08122B2-D8A0-40CA-AF0A-136438E59A4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DC636E-5A5B-4EC2-B9E8-EB6F35DD046E}" type="pres">
      <dgm:prSet presAssocID="{E08122B2-D8A0-40CA-AF0A-136438E59A40}" presName="descendantText" presStyleLbl="alignAcc1" presStyleIdx="0" presStyleCnt="3" custLinFactNeighborX="0" custLinFactNeighborY="-4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6C0829-01DD-471E-802F-CB7672D85E37}" type="pres">
      <dgm:prSet presAssocID="{79467667-9FAE-4EE8-A829-9023FB1BF372}" presName="sp" presStyleCnt="0"/>
      <dgm:spPr/>
    </dgm:pt>
    <dgm:pt modelId="{DF72FD5D-12F7-461F-A5FE-95F66F9159B1}" type="pres">
      <dgm:prSet presAssocID="{D5771AAF-1532-4268-BBA4-40B9A3D26829}" presName="composite" presStyleCnt="0"/>
      <dgm:spPr/>
    </dgm:pt>
    <dgm:pt modelId="{AC9E7960-0A33-4CF0-8207-31E621F283A4}" type="pres">
      <dgm:prSet presAssocID="{D5771AAF-1532-4268-BBA4-40B9A3D268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ADBEAF-19D2-4444-BAD5-8E0E19EB678B}" type="pres">
      <dgm:prSet presAssocID="{D5771AAF-1532-4268-BBA4-40B9A3D2682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590FF8-2EE4-4BF0-A8A3-18F49AD45438}" type="pres">
      <dgm:prSet presAssocID="{F1E482E7-E4E0-4299-BDBA-430C977EA239}" presName="sp" presStyleCnt="0"/>
      <dgm:spPr/>
    </dgm:pt>
    <dgm:pt modelId="{D1ABA791-1F9C-42CE-9E08-A75D7D0CE4D6}" type="pres">
      <dgm:prSet presAssocID="{4A456ACB-993F-4063-9DF1-1CC598173AC1}" presName="composite" presStyleCnt="0"/>
      <dgm:spPr/>
    </dgm:pt>
    <dgm:pt modelId="{BA87E602-3170-418C-969E-63F8BEE60584}" type="pres">
      <dgm:prSet presAssocID="{4A456ACB-993F-4063-9DF1-1CC598173A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9CDB5D-B811-46D9-918D-BB18A118278C}" type="pres">
      <dgm:prSet presAssocID="{4A456ACB-993F-4063-9DF1-1CC598173A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B0AFCE-F332-44F8-99BE-17AE43522E20}" srcId="{7B44ACC4-9349-4DB8-9A4C-1A0AEE2855C4}" destId="{4A456ACB-993F-4063-9DF1-1CC598173AC1}" srcOrd="2" destOrd="0" parTransId="{D4577E6C-B94D-496A-9974-D9AE0551E71E}" sibTransId="{26373BB1-E64F-4A3A-9C4D-E31249446102}"/>
    <dgm:cxn modelId="{161072A9-C9C7-41C4-9A49-0D4EECA20564}" srcId="{E08122B2-D8A0-40CA-AF0A-136438E59A40}" destId="{AF0DF18A-89A7-46D6-A486-344EB6EE56F3}" srcOrd="1" destOrd="0" parTransId="{45B261E5-E6ED-4A10-B37D-18EC48E55592}" sibTransId="{394FB9D9-B8DC-4678-B453-47113B5A534E}"/>
    <dgm:cxn modelId="{0F14DC61-2C55-4483-AF6D-F26F65EF8789}" srcId="{E08122B2-D8A0-40CA-AF0A-136438E59A40}" destId="{8DD466A4-C453-48FE-9964-CD76211A497D}" srcOrd="0" destOrd="0" parTransId="{C2ABF07B-FFB8-4A6A-97E0-ACF8FE3CB7DE}" sibTransId="{E2D50D58-5B06-479F-8B5D-A38F5F649342}"/>
    <dgm:cxn modelId="{6A865D9F-6F61-4725-BFEB-BC95E190FFBE}" type="presOf" srcId="{7B44ACC4-9349-4DB8-9A4C-1A0AEE2855C4}" destId="{4DDE4299-D168-4864-AA08-18BF4CB8DA66}" srcOrd="0" destOrd="0" presId="urn:microsoft.com/office/officeart/2005/8/layout/chevron2"/>
    <dgm:cxn modelId="{758C0406-0863-456D-A371-C22D80E72F1B}" type="presOf" srcId="{8DD466A4-C453-48FE-9964-CD76211A497D}" destId="{FFDC636E-5A5B-4EC2-B9E8-EB6F35DD046E}" srcOrd="0" destOrd="0" presId="urn:microsoft.com/office/officeart/2005/8/layout/chevron2"/>
    <dgm:cxn modelId="{5B83674C-9912-4A41-B24A-D15D44B66E42}" type="presOf" srcId="{DE8F2B4E-D50D-4795-81D7-6CAC9CECEBAE}" destId="{8B9CDB5D-B811-46D9-918D-BB18A118278C}" srcOrd="0" destOrd="1" presId="urn:microsoft.com/office/officeart/2005/8/layout/chevron2"/>
    <dgm:cxn modelId="{6D493E47-16ED-47B1-A972-8BDE0574324B}" type="presOf" srcId="{AF0DF18A-89A7-46D6-A486-344EB6EE56F3}" destId="{FFDC636E-5A5B-4EC2-B9E8-EB6F35DD046E}" srcOrd="0" destOrd="1" presId="urn:microsoft.com/office/officeart/2005/8/layout/chevron2"/>
    <dgm:cxn modelId="{75E66EA6-041D-4EF6-B54C-D62BC07A420B}" type="presOf" srcId="{A9559914-208B-4CB6-82D9-9E804A1CE763}" destId="{8B9CDB5D-B811-46D9-918D-BB18A118278C}" srcOrd="0" destOrd="0" presId="urn:microsoft.com/office/officeart/2005/8/layout/chevron2"/>
    <dgm:cxn modelId="{1FFA16AB-EBBF-4110-A3DC-C2153EA62C0F}" type="presOf" srcId="{4A456ACB-993F-4063-9DF1-1CC598173AC1}" destId="{BA87E602-3170-418C-969E-63F8BEE60584}" srcOrd="0" destOrd="0" presId="urn:microsoft.com/office/officeart/2005/8/layout/chevron2"/>
    <dgm:cxn modelId="{04D4D96E-5A6E-4E9D-9E9A-6068A1C032A7}" srcId="{7B44ACC4-9349-4DB8-9A4C-1A0AEE2855C4}" destId="{E08122B2-D8A0-40CA-AF0A-136438E59A40}" srcOrd="0" destOrd="0" parTransId="{61394AFD-23EF-4586-8822-0C08EAAB2E9B}" sibTransId="{79467667-9FAE-4EE8-A829-9023FB1BF372}"/>
    <dgm:cxn modelId="{694323E8-A0DE-4F15-AE69-E96969F54AF8}" srcId="{4A456ACB-993F-4063-9DF1-1CC598173AC1}" destId="{DE8F2B4E-D50D-4795-81D7-6CAC9CECEBAE}" srcOrd="1" destOrd="0" parTransId="{681493CC-5F02-41D1-9894-394A133A32AD}" sibTransId="{2F721220-019D-4C5D-ABF6-CDD10719CE4E}"/>
    <dgm:cxn modelId="{D7310230-CA5C-438F-B549-3EFEA0718A81}" srcId="{D5771AAF-1532-4268-BBA4-40B9A3D26829}" destId="{1AC9F1F0-0406-4EBF-8FD9-A7CFCA3F135D}" srcOrd="1" destOrd="0" parTransId="{AE5A8BCE-F04C-4E63-AB32-714BE21FAD22}" sibTransId="{255B3DFB-2B35-4EE0-B3B8-274D5217B748}"/>
    <dgm:cxn modelId="{7E2CB261-C634-4D88-A6DD-5BBBDA828455}" type="presOf" srcId="{E08122B2-D8A0-40CA-AF0A-136438E59A40}" destId="{C286B84C-C99A-4A08-81DE-A9648763A147}" srcOrd="0" destOrd="0" presId="urn:microsoft.com/office/officeart/2005/8/layout/chevron2"/>
    <dgm:cxn modelId="{44B39721-12B7-4D46-873A-9851F780DB5E}" type="presOf" srcId="{FF661BDE-666A-4C1D-8BAC-CED50B7F27C8}" destId="{BEADBEAF-19D2-4444-BAD5-8E0E19EB678B}" srcOrd="0" destOrd="0" presId="urn:microsoft.com/office/officeart/2005/8/layout/chevron2"/>
    <dgm:cxn modelId="{7A29AD75-6A87-4EBD-BF0E-FAD5701056A4}" srcId="{D5771AAF-1532-4268-BBA4-40B9A3D26829}" destId="{FF661BDE-666A-4C1D-8BAC-CED50B7F27C8}" srcOrd="0" destOrd="0" parTransId="{C89780E0-4865-4664-9FE3-76723F66A169}" sibTransId="{F6A1C582-D567-450D-9D92-E8FDB2BA9294}"/>
    <dgm:cxn modelId="{FC24A1A7-704A-4A13-94F6-223EC7FC308E}" srcId="{4A456ACB-993F-4063-9DF1-1CC598173AC1}" destId="{A9559914-208B-4CB6-82D9-9E804A1CE763}" srcOrd="0" destOrd="0" parTransId="{B2040707-D939-4CDF-AEC4-4A3267B470D3}" sibTransId="{5631C827-3CA2-4EB5-BE04-479EAD4CBEF9}"/>
    <dgm:cxn modelId="{0D9C8279-8A7A-4A8E-BE8F-C44116F49CC7}" type="presOf" srcId="{D5771AAF-1532-4268-BBA4-40B9A3D26829}" destId="{AC9E7960-0A33-4CF0-8207-31E621F283A4}" srcOrd="0" destOrd="0" presId="urn:microsoft.com/office/officeart/2005/8/layout/chevron2"/>
    <dgm:cxn modelId="{9E675FDC-A87D-4C8F-A535-0FF5D692983D}" srcId="{7B44ACC4-9349-4DB8-9A4C-1A0AEE2855C4}" destId="{D5771AAF-1532-4268-BBA4-40B9A3D26829}" srcOrd="1" destOrd="0" parTransId="{89A07FC5-F977-4F39-B6A9-902172EF0724}" sibTransId="{F1E482E7-E4E0-4299-BDBA-430C977EA239}"/>
    <dgm:cxn modelId="{06BA81F7-CC45-4EEE-BFC7-E513DC897945}" type="presOf" srcId="{1AC9F1F0-0406-4EBF-8FD9-A7CFCA3F135D}" destId="{BEADBEAF-19D2-4444-BAD5-8E0E19EB678B}" srcOrd="0" destOrd="1" presId="urn:microsoft.com/office/officeart/2005/8/layout/chevron2"/>
    <dgm:cxn modelId="{A26D1139-A368-41CC-A2B7-A27E59049C87}" type="presParOf" srcId="{4DDE4299-D168-4864-AA08-18BF4CB8DA66}" destId="{45503C80-AFE0-49CF-8AF0-DC78C78948B8}" srcOrd="0" destOrd="0" presId="urn:microsoft.com/office/officeart/2005/8/layout/chevron2"/>
    <dgm:cxn modelId="{98FFB05F-B3CC-42E4-89CB-4191DA2A87E7}" type="presParOf" srcId="{45503C80-AFE0-49CF-8AF0-DC78C78948B8}" destId="{C286B84C-C99A-4A08-81DE-A9648763A147}" srcOrd="0" destOrd="0" presId="urn:microsoft.com/office/officeart/2005/8/layout/chevron2"/>
    <dgm:cxn modelId="{A70A595E-D00F-4765-B9FF-7D19AA1C636B}" type="presParOf" srcId="{45503C80-AFE0-49CF-8AF0-DC78C78948B8}" destId="{FFDC636E-5A5B-4EC2-B9E8-EB6F35DD046E}" srcOrd="1" destOrd="0" presId="urn:microsoft.com/office/officeart/2005/8/layout/chevron2"/>
    <dgm:cxn modelId="{21005988-A552-4151-85B4-F9093A5606EE}" type="presParOf" srcId="{4DDE4299-D168-4864-AA08-18BF4CB8DA66}" destId="{926C0829-01DD-471E-802F-CB7672D85E37}" srcOrd="1" destOrd="0" presId="urn:microsoft.com/office/officeart/2005/8/layout/chevron2"/>
    <dgm:cxn modelId="{0AF636F0-FD01-4183-9548-7347D641BB97}" type="presParOf" srcId="{4DDE4299-D168-4864-AA08-18BF4CB8DA66}" destId="{DF72FD5D-12F7-461F-A5FE-95F66F9159B1}" srcOrd="2" destOrd="0" presId="urn:microsoft.com/office/officeart/2005/8/layout/chevron2"/>
    <dgm:cxn modelId="{2394457E-4CD8-4C6E-AB47-A14117A8EFA7}" type="presParOf" srcId="{DF72FD5D-12F7-461F-A5FE-95F66F9159B1}" destId="{AC9E7960-0A33-4CF0-8207-31E621F283A4}" srcOrd="0" destOrd="0" presId="urn:microsoft.com/office/officeart/2005/8/layout/chevron2"/>
    <dgm:cxn modelId="{15FEF6E3-7733-40AF-A31A-E1B0CDDA3445}" type="presParOf" srcId="{DF72FD5D-12F7-461F-A5FE-95F66F9159B1}" destId="{BEADBEAF-19D2-4444-BAD5-8E0E19EB678B}" srcOrd="1" destOrd="0" presId="urn:microsoft.com/office/officeart/2005/8/layout/chevron2"/>
    <dgm:cxn modelId="{CCA7D10F-0176-483B-AE58-7C19E1902C4A}" type="presParOf" srcId="{4DDE4299-D168-4864-AA08-18BF4CB8DA66}" destId="{06590FF8-2EE4-4BF0-A8A3-18F49AD45438}" srcOrd="3" destOrd="0" presId="urn:microsoft.com/office/officeart/2005/8/layout/chevron2"/>
    <dgm:cxn modelId="{B30D19ED-374B-4A30-BC84-D01C098AA072}" type="presParOf" srcId="{4DDE4299-D168-4864-AA08-18BF4CB8DA66}" destId="{D1ABA791-1F9C-42CE-9E08-A75D7D0CE4D6}" srcOrd="4" destOrd="0" presId="urn:microsoft.com/office/officeart/2005/8/layout/chevron2"/>
    <dgm:cxn modelId="{0F77961B-3B5B-4752-BB8A-3DF5AEAB1644}" type="presParOf" srcId="{D1ABA791-1F9C-42CE-9E08-A75D7D0CE4D6}" destId="{BA87E602-3170-418C-969E-63F8BEE60584}" srcOrd="0" destOrd="0" presId="urn:microsoft.com/office/officeart/2005/8/layout/chevron2"/>
    <dgm:cxn modelId="{09688DDB-509E-49F4-BA2A-5D97E440848A}" type="presParOf" srcId="{D1ABA791-1F9C-42CE-9E08-A75D7D0CE4D6}" destId="{8B9CDB5D-B811-46D9-918D-BB18A1182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6B84C-C99A-4A08-81DE-A9648763A147}">
      <dsp:nvSpPr>
        <dsp:cNvPr id="0" name=""/>
        <dsp:cNvSpPr/>
      </dsp:nvSpPr>
      <dsp:spPr>
        <a:xfrm rot="5400000">
          <a:off x="-239360" y="244000"/>
          <a:ext cx="1595738" cy="11170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430 </a:t>
          </a:r>
          <a:r>
            <a:rPr lang="fr-FR" sz="2000" kern="1200" dirty="0" smtClean="0"/>
            <a:t>licenciés</a:t>
          </a:r>
          <a:endParaRPr lang="fr-FR" sz="2000" kern="1200" dirty="0"/>
        </a:p>
      </dsp:txBody>
      <dsp:txXfrm rot="-5400000">
        <a:off x="1" y="563147"/>
        <a:ext cx="1117016" cy="478722"/>
      </dsp:txXfrm>
    </dsp:sp>
    <dsp:sp modelId="{FFDC636E-5A5B-4EC2-B9E8-EB6F35DD046E}">
      <dsp:nvSpPr>
        <dsp:cNvPr id="0" name=""/>
        <dsp:cNvSpPr/>
      </dsp:nvSpPr>
      <dsp:spPr>
        <a:xfrm rot="5400000">
          <a:off x="3819767" y="-2702604"/>
          <a:ext cx="1037775" cy="644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348 masculines</a:t>
          </a:r>
          <a:endParaRPr lang="fr-F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82 féminines</a:t>
          </a:r>
          <a:endParaRPr lang="fr-FR" sz="3200" kern="1200" dirty="0"/>
        </a:p>
      </dsp:txBody>
      <dsp:txXfrm rot="-5400000">
        <a:off x="1117016" y="50807"/>
        <a:ext cx="6392617" cy="936455"/>
      </dsp:txXfrm>
    </dsp:sp>
    <dsp:sp modelId="{AC9E7960-0A33-4CF0-8207-31E621F283A4}">
      <dsp:nvSpPr>
        <dsp:cNvPr id="0" name=""/>
        <dsp:cNvSpPr/>
      </dsp:nvSpPr>
      <dsp:spPr>
        <a:xfrm rot="5400000">
          <a:off x="-239360" y="1645849"/>
          <a:ext cx="1595738" cy="11170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163 </a:t>
          </a:r>
          <a:r>
            <a:rPr lang="fr-FR" sz="1700" kern="1200" dirty="0" err="1" smtClean="0"/>
            <a:t>tradi</a:t>
          </a:r>
          <a:endParaRPr lang="fr-FR" sz="1700" kern="1200" dirty="0"/>
        </a:p>
      </dsp:txBody>
      <dsp:txXfrm rot="-5400000">
        <a:off x="1" y="1964996"/>
        <a:ext cx="1117016" cy="478722"/>
      </dsp:txXfrm>
    </dsp:sp>
    <dsp:sp modelId="{BEADBEAF-19D2-4444-BAD5-8E0E19EB678B}">
      <dsp:nvSpPr>
        <dsp:cNvPr id="0" name=""/>
        <dsp:cNvSpPr/>
      </dsp:nvSpPr>
      <dsp:spPr>
        <a:xfrm rot="5400000">
          <a:off x="3820040" y="-1296535"/>
          <a:ext cx="1037229" cy="644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137 masculines</a:t>
          </a:r>
          <a:endParaRPr lang="fr-F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26 féminines</a:t>
          </a:r>
          <a:endParaRPr lang="fr-FR" sz="3200" kern="1200" dirty="0"/>
        </a:p>
      </dsp:txBody>
      <dsp:txXfrm rot="-5400000">
        <a:off x="1117017" y="1457121"/>
        <a:ext cx="6392644" cy="935963"/>
      </dsp:txXfrm>
    </dsp:sp>
    <dsp:sp modelId="{BA87E602-3170-418C-969E-63F8BEE60584}">
      <dsp:nvSpPr>
        <dsp:cNvPr id="0" name=""/>
        <dsp:cNvSpPr/>
      </dsp:nvSpPr>
      <dsp:spPr>
        <a:xfrm rot="5400000">
          <a:off x="-239360" y="3047697"/>
          <a:ext cx="1595738" cy="11170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267 licences promo</a:t>
          </a:r>
          <a:endParaRPr lang="fr-FR" sz="1700" kern="1200" dirty="0"/>
        </a:p>
      </dsp:txBody>
      <dsp:txXfrm rot="-5400000">
        <a:off x="1" y="3366844"/>
        <a:ext cx="1117016" cy="478722"/>
      </dsp:txXfrm>
    </dsp:sp>
    <dsp:sp modelId="{8B9CDB5D-B811-46D9-918D-BB18A118278C}">
      <dsp:nvSpPr>
        <dsp:cNvPr id="0" name=""/>
        <dsp:cNvSpPr/>
      </dsp:nvSpPr>
      <dsp:spPr>
        <a:xfrm rot="5400000">
          <a:off x="3820040" y="105313"/>
          <a:ext cx="1037229" cy="644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211 masculines	</a:t>
          </a:r>
          <a:endParaRPr lang="fr-F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56 féminines</a:t>
          </a:r>
          <a:endParaRPr lang="fr-FR" sz="3200" kern="1200" dirty="0"/>
        </a:p>
      </dsp:txBody>
      <dsp:txXfrm rot="-5400000">
        <a:off x="1117017" y="2858970"/>
        <a:ext cx="6392644" cy="93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10B84-7202-47C9-9B2B-F19E862D7FB7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34786-5142-4841-A0D6-18A86C40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65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3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6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1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5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3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9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10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376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4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15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8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5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94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16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50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60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45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60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8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4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233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9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8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124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90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537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523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307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94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37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1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845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8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11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8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9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4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1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1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3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3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6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3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D8C3EE-AA28-4A9E-A9D1-F457AF375370}" type="datetimeFigureOut">
              <a:rPr lang="fr-FR" smtClean="0"/>
              <a:t>07/09/2017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6D56B7-4253-432E-858F-C590F5FE3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46567"/>
            <a:ext cx="9144000" cy="2339163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ASSEMBLEE GENERALE</a:t>
            </a:r>
            <a:br>
              <a:rPr lang="fr-FR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r-FR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2016-2017</a:t>
            </a:r>
            <a:endParaRPr lang="fr-FR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23" y="3190176"/>
            <a:ext cx="2338753" cy="319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21428" y="968829"/>
            <a:ext cx="684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Manifestation &amp; Organisations</a:t>
            </a:r>
            <a:endParaRPr lang="fr-FR" sz="3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175658" y="1522827"/>
            <a:ext cx="10678886" cy="455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France – Italie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Titres régionaux Corpos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Finale régionale Coupe de France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Titres par équipes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Tour Nationale 3 </a:t>
            </a:r>
            <a:r>
              <a:rPr lang="fr-FR" sz="2800" dirty="0" err="1" smtClean="0"/>
              <a:t>Handi</a:t>
            </a:r>
            <a:endParaRPr lang="fr-FR" sz="2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Championnats Départementaux Individuels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Tour du Critérium Fédéral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7570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32313" y="783772"/>
            <a:ext cx="708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Organisations extra-sportives et sportives</a:t>
            </a:r>
            <a:endParaRPr lang="fr-FR" sz="3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72738" y="1662362"/>
            <a:ext cx="10678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Braderie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err="1" smtClean="0"/>
              <a:t>Sport’ouvertes</a:t>
            </a:r>
            <a:endParaRPr lang="fr-FR" sz="2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Tournoi des écoles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Kermesse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Défi des filles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Sortie Vélo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8950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32313" y="783772"/>
            <a:ext cx="708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Partenariat / Sponsors</a:t>
            </a:r>
            <a:endParaRPr lang="fr-FR" sz="3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75855" y="1570183"/>
            <a:ext cx="105344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Salle a été accordée en partenariat à : Ecoles Rabelais, Saint Martin, Sainte Jeanne d’Arc, Notre Dame La Riche &amp; Association Touraine Handisport, hôpital de jour, TAP.</a:t>
            </a:r>
          </a:p>
          <a:p>
            <a:endParaRPr lang="fr-FR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u="sng" dirty="0" smtClean="0"/>
              <a:t>Sponsors médias </a:t>
            </a:r>
            <a:r>
              <a:rPr lang="fr-FR" sz="2000" dirty="0" smtClean="0"/>
              <a:t>: France Bleu Touraine, La Nouvelle République, TV Tours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u="sng" dirty="0" smtClean="0"/>
              <a:t>Sponsors Equipement </a:t>
            </a:r>
            <a:r>
              <a:rPr lang="fr-FR" sz="2000" dirty="0" smtClean="0"/>
              <a:t>: </a:t>
            </a:r>
            <a:r>
              <a:rPr lang="fr-FR" sz="2000" dirty="0" err="1" smtClean="0"/>
              <a:t>Butterfly</a:t>
            </a:r>
            <a:r>
              <a:rPr lang="fr-FR" sz="2000" dirty="0" smtClean="0"/>
              <a:t>, Cap Sport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u="sng" dirty="0" smtClean="0">
                <a:solidFill>
                  <a:srgbClr val="FF0000"/>
                </a:solidFill>
              </a:rPr>
              <a:t>Sponsors Carnet </a:t>
            </a:r>
            <a:r>
              <a:rPr lang="fr-FR" sz="20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u="sng" dirty="0" smtClean="0">
                <a:solidFill>
                  <a:srgbClr val="FF0000"/>
                </a:solidFill>
              </a:rPr>
              <a:t>Autres sponsors </a:t>
            </a:r>
            <a:r>
              <a:rPr lang="fr-FR" sz="20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u="sng" dirty="0" smtClean="0">
                <a:solidFill>
                  <a:srgbClr val="FF0000"/>
                </a:solidFill>
              </a:rPr>
              <a:t>Partenaires institutionnels </a:t>
            </a:r>
            <a:r>
              <a:rPr lang="fr-FR" sz="2000" dirty="0" smtClean="0">
                <a:solidFill>
                  <a:srgbClr val="FF0000"/>
                </a:solidFill>
              </a:rPr>
              <a:t>: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47587" y="866899"/>
            <a:ext cx="708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Bureau</a:t>
            </a:r>
            <a:endParaRPr lang="fr-FR" sz="3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173348" y="1834407"/>
            <a:ext cx="1021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Comité de Direction </a:t>
            </a:r>
            <a:r>
              <a:rPr lang="fr-FR" sz="2400" dirty="0" smtClean="0"/>
              <a:t>: </a:t>
            </a:r>
            <a:r>
              <a:rPr lang="fr-FR" sz="2400" b="1" dirty="0" smtClean="0"/>
              <a:t>1</a:t>
            </a:r>
            <a:r>
              <a:rPr lang="fr-FR" sz="2400" dirty="0" smtClean="0"/>
              <a:t> séance toutes les </a:t>
            </a:r>
            <a:r>
              <a:rPr lang="fr-FR" sz="2400" b="1" dirty="0" smtClean="0"/>
              <a:t>6</a:t>
            </a:r>
            <a:r>
              <a:rPr lang="fr-FR" sz="2400" dirty="0" smtClean="0"/>
              <a:t> semaines.</a:t>
            </a:r>
          </a:p>
          <a:p>
            <a:endParaRPr lang="fr-F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Investissement des bénévoles </a:t>
            </a:r>
            <a:r>
              <a:rPr lang="fr-FR" sz="2400" b="1" dirty="0" smtClean="0"/>
              <a:t>essentiel</a:t>
            </a:r>
            <a:r>
              <a:rPr lang="fr-FR" sz="2400" dirty="0" smtClean="0"/>
              <a:t> au bon fonctionnement du club.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Toute aide bénévole est la bienvenue (lors des différentes organisations, matchs de la 4S…)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3316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93767" y="683677"/>
            <a:ext cx="708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Mutations</a:t>
            </a:r>
            <a:endParaRPr lang="fr-FR" sz="30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21277"/>
              </p:ext>
            </p:extLst>
          </p:nvPr>
        </p:nvGraphicFramePr>
        <p:xfrm>
          <a:off x="1052945" y="1302330"/>
          <a:ext cx="10298548" cy="4735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4637">
                  <a:extLst>
                    <a:ext uri="{9D8B030D-6E8A-4147-A177-3AD203B41FA5}">
                      <a16:colId xmlns:a16="http://schemas.microsoft.com/office/drawing/2014/main" val="4141439328"/>
                    </a:ext>
                  </a:extLst>
                </a:gridCol>
                <a:gridCol w="2574637">
                  <a:extLst>
                    <a:ext uri="{9D8B030D-6E8A-4147-A177-3AD203B41FA5}">
                      <a16:colId xmlns:a16="http://schemas.microsoft.com/office/drawing/2014/main" val="1196070839"/>
                    </a:ext>
                  </a:extLst>
                </a:gridCol>
                <a:gridCol w="2574637">
                  <a:extLst>
                    <a:ext uri="{9D8B030D-6E8A-4147-A177-3AD203B41FA5}">
                      <a16:colId xmlns:a16="http://schemas.microsoft.com/office/drawing/2014/main" val="121740618"/>
                    </a:ext>
                  </a:extLst>
                </a:gridCol>
                <a:gridCol w="2574637">
                  <a:extLst>
                    <a:ext uri="{9D8B030D-6E8A-4147-A177-3AD203B41FA5}">
                      <a16:colId xmlns:a16="http://schemas.microsoft.com/office/drawing/2014/main" val="1018890172"/>
                    </a:ext>
                  </a:extLst>
                </a:gridCol>
              </a:tblGrid>
              <a:tr h="4611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Entrantes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Provenance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Classement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Sortantes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482247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Grégoire JEAN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PPC VILLENEUVE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N°62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David LIGEARD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03404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Claude SCOTTODI</a:t>
                      </a:r>
                      <a:r>
                        <a:rPr lang="fr-FR" sz="1600" baseline="0" dirty="0" smtClean="0"/>
                        <a:t> PERTA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TT ST GENOUPH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1396 pts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Cyril BIOT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36558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Soline COUCHE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SAVONNIERES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500 pts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Lionel GUIVARCH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987975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Antoine DUBOIS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PAUL BERT TOURS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Antoine DOYEN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72740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Thomas POUILLY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US LA RICHE TT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1035 pts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02136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Nicolas VIAU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TT JOUE LES TOURS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N°664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39162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Loïc</a:t>
                      </a:r>
                      <a:r>
                        <a:rPr lang="fr-FR" sz="1600" baseline="0" dirty="0" smtClean="0"/>
                        <a:t> DEBOURG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AS MONTLOUIS TT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1255 pts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79481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Jules LOISEAU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ES LA VILLE AUX DAMES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837 pts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95377"/>
                  </a:ext>
                </a:extLst>
              </a:tr>
              <a:tr h="46191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Stan RICHARDEAU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PAUL BERT TOURS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649 pts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7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7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47587" y="866899"/>
            <a:ext cx="708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Récompenses</a:t>
            </a:r>
            <a:endParaRPr lang="fr-FR" sz="3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154875" y="1621971"/>
            <a:ext cx="1021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u="sng" dirty="0" smtClean="0">
                <a:solidFill>
                  <a:srgbClr val="FF0000"/>
                </a:solidFill>
              </a:rPr>
              <a:t>Récompenses du Comité d’Indre-et-Loire 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</a:rPr>
              <a:t>Challenge Jean-Jacques Brion : 1ère place. </a:t>
            </a:r>
            <a:endParaRPr lang="fr-FR" dirty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2400" u="sng" dirty="0">
                <a:solidFill>
                  <a:srgbClr val="FF0000"/>
                </a:solidFill>
              </a:rPr>
              <a:t>Récompenses </a:t>
            </a:r>
            <a:r>
              <a:rPr lang="fr-FR" sz="2400" u="sng" dirty="0" smtClean="0">
                <a:solidFill>
                  <a:srgbClr val="FF0000"/>
                </a:solidFill>
              </a:rPr>
              <a:t>de la Ligue du Centre </a:t>
            </a:r>
            <a:r>
              <a:rPr lang="fr-FR" sz="2400" dirty="0">
                <a:solidFill>
                  <a:srgbClr val="FF0000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fr-FR" dirty="0">
                <a:solidFill>
                  <a:srgbClr val="FF0000"/>
                </a:solidFill>
              </a:rPr>
              <a:t>Challenge </a:t>
            </a:r>
            <a:r>
              <a:rPr lang="fr-FR" dirty="0" smtClean="0">
                <a:solidFill>
                  <a:srgbClr val="FF0000"/>
                </a:solidFill>
              </a:rPr>
              <a:t>Claude </a:t>
            </a:r>
            <a:r>
              <a:rPr lang="fr-FR" dirty="0" err="1" smtClean="0">
                <a:solidFill>
                  <a:srgbClr val="FF0000"/>
                </a:solidFill>
              </a:rPr>
              <a:t>Massaloux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FF0000"/>
                </a:solidFill>
              </a:rPr>
              <a:t>2ème </a:t>
            </a:r>
            <a:r>
              <a:rPr lang="fr-FR" dirty="0">
                <a:solidFill>
                  <a:srgbClr val="FF0000"/>
                </a:solidFill>
              </a:rPr>
              <a:t>place. 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804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74237"/>
            <a:ext cx="9144000" cy="2387600"/>
          </a:xfrm>
        </p:spPr>
        <p:txBody>
          <a:bodyPr>
            <a:normAutofit/>
          </a:bodyPr>
          <a:lstStyle/>
          <a:p>
            <a:r>
              <a:rPr lang="fr-FR" sz="7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BILAN FINANCIER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794544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Hugues POIRIER</a:t>
            </a:r>
          </a:p>
        </p:txBody>
      </p:sp>
    </p:spTree>
    <p:extLst>
      <p:ext uri="{BB962C8B-B14F-4D97-AF65-F5344CB8AC3E}">
        <p14:creationId xmlns:p14="http://schemas.microsoft.com/office/powerpoint/2010/main" val="19378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5" y="82497"/>
            <a:ext cx="5198715" cy="6775503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35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43396"/>
            <a:ext cx="4963830" cy="6814604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627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64" y="34993"/>
            <a:ext cx="5217594" cy="6823007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9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8075" y="2211573"/>
            <a:ext cx="10370288" cy="1871330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14882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7759"/>
          </a:xfrm>
        </p:spPr>
        <p:txBody>
          <a:bodyPr>
            <a:norm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BUDGET </a:t>
            </a:r>
            <a:r>
              <a:rPr lang="fr-FR" sz="8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PREVISIONNEL</a:t>
            </a:r>
            <a:endParaRPr lang="fr-FR" sz="8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256131"/>
              </p:ext>
            </p:extLst>
          </p:nvPr>
        </p:nvGraphicFramePr>
        <p:xfrm>
          <a:off x="2235201" y="609493"/>
          <a:ext cx="7751618" cy="611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455">
                  <a:extLst>
                    <a:ext uri="{9D8B030D-6E8A-4147-A177-3AD203B41FA5}">
                      <a16:colId xmlns:a16="http://schemas.microsoft.com/office/drawing/2014/main" val="160080970"/>
                    </a:ext>
                  </a:extLst>
                </a:gridCol>
                <a:gridCol w="1794163">
                  <a:extLst>
                    <a:ext uri="{9D8B030D-6E8A-4147-A177-3AD203B41FA5}">
                      <a16:colId xmlns:a16="http://schemas.microsoft.com/office/drawing/2014/main" val="558246893"/>
                    </a:ext>
                  </a:extLst>
                </a:gridCol>
              </a:tblGrid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Produits</a:t>
                      </a:r>
                      <a:r>
                        <a:rPr lang="fr-FR" sz="1500" baseline="0" dirty="0" smtClean="0"/>
                        <a:t> de fonctionnement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Montant (en euros)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40471"/>
                  </a:ext>
                </a:extLst>
              </a:tr>
              <a:tr h="357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/>
                        <a:t>Ventes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b="0" dirty="0" smtClean="0"/>
                        <a:t>7</a:t>
                      </a:r>
                      <a:r>
                        <a:rPr lang="fr-FR" sz="1500" b="0" baseline="0" dirty="0" smtClean="0"/>
                        <a:t> 000</a:t>
                      </a:r>
                      <a:endParaRPr lang="fr-FR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6360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Ventes de marchandises</a:t>
                      </a:r>
                      <a:r>
                        <a:rPr lang="fr-FR" sz="1500" baseline="0" dirty="0" smtClean="0"/>
                        <a:t> </a:t>
                      </a:r>
                      <a:r>
                        <a:rPr lang="fr-FR" sz="1500" baseline="0" dirty="0" err="1" smtClean="0"/>
                        <a:t>ping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5 000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5069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Ventes diverses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1 800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44979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/>
                        <a:t>Ventes de marchandises,</a:t>
                      </a:r>
                      <a:r>
                        <a:rPr lang="fr-FR" sz="1500" b="1" baseline="0" dirty="0" smtClean="0"/>
                        <a:t> de produits fabriqués</a:t>
                      </a:r>
                      <a:endParaRPr lang="fr-FR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b="1" dirty="0" smtClean="0"/>
                        <a:t>13 800</a:t>
                      </a:r>
                      <a:endParaRPr lang="fr-F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05143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Recettes</a:t>
                      </a:r>
                      <a:r>
                        <a:rPr lang="fr-FR" sz="1500" baseline="0" dirty="0" smtClean="0"/>
                        <a:t> stages d’été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26 000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95752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Prestations de service 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5 000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71869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Stages multi </a:t>
                      </a:r>
                      <a:r>
                        <a:rPr lang="fr-FR" sz="1500" dirty="0" err="1" smtClean="0"/>
                        <a:t>ping</a:t>
                      </a:r>
                      <a:r>
                        <a:rPr lang="fr-FR" sz="1500" dirty="0" smtClean="0"/>
                        <a:t> open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11 000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9513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Animations scolaires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13 500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60637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Location</a:t>
                      </a:r>
                      <a:r>
                        <a:rPr lang="fr-FR" sz="1500" baseline="0" dirty="0" smtClean="0"/>
                        <a:t> tables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300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60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Photocopies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50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0302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Arbitrage</a:t>
                      </a:r>
                      <a:r>
                        <a:rPr lang="fr-FR" sz="1500" baseline="0" dirty="0" smtClean="0"/>
                        <a:t> manifestations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10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Produits des activités annexes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400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2437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Cotisations + individuels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42 000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38775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Mutation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8903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Ventes entrées manifestations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72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Engagements</a:t>
                      </a:r>
                      <a:r>
                        <a:rPr lang="fr-FR" sz="1500" baseline="0" dirty="0" smtClean="0"/>
                        <a:t> tournois partenaires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72405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Indemnités</a:t>
                      </a:r>
                      <a:r>
                        <a:rPr lang="fr-FR" sz="1500" baseline="0" dirty="0" smtClean="0"/>
                        <a:t> de formation 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3 000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48698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Prestations de services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b="1" dirty="0" smtClean="0"/>
                        <a:t>105 650</a:t>
                      </a:r>
                      <a:endParaRPr lang="fr-F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5873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718964" y="86273"/>
            <a:ext cx="432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Du 01/07/2017 au 30/06/2018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59200" y="86273"/>
            <a:ext cx="6945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</a:rPr>
              <a:t>PRODUITS DE FONCTIONNEMENT (1/2)</a:t>
            </a:r>
            <a:endParaRPr lang="fr-FR" sz="25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286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663682"/>
              </p:ext>
            </p:extLst>
          </p:nvPr>
        </p:nvGraphicFramePr>
        <p:xfrm>
          <a:off x="2253674" y="1570074"/>
          <a:ext cx="7751618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455">
                  <a:extLst>
                    <a:ext uri="{9D8B030D-6E8A-4147-A177-3AD203B41FA5}">
                      <a16:colId xmlns:a16="http://schemas.microsoft.com/office/drawing/2014/main" val="160080970"/>
                    </a:ext>
                  </a:extLst>
                </a:gridCol>
                <a:gridCol w="1794163">
                  <a:extLst>
                    <a:ext uri="{9D8B030D-6E8A-4147-A177-3AD203B41FA5}">
                      <a16:colId xmlns:a16="http://schemas.microsoft.com/office/drawing/2014/main" val="558246893"/>
                    </a:ext>
                  </a:extLst>
                </a:gridCol>
              </a:tblGrid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Produits</a:t>
                      </a:r>
                      <a:r>
                        <a:rPr lang="fr-FR" sz="1500" baseline="0" dirty="0" smtClean="0"/>
                        <a:t> de fonctionnement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Montant (en euros)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4047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Subventions Conseil Régional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20 000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5069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Subvention</a:t>
                      </a:r>
                      <a:r>
                        <a:rPr lang="fr-FR" sz="1500" baseline="0" dirty="0" smtClean="0"/>
                        <a:t> Mairie de Tours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65 000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44979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/>
                        <a:t>Subvention Conseil Départemental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b="0" dirty="0" smtClean="0"/>
                        <a:t>30 000</a:t>
                      </a:r>
                      <a:endParaRPr lang="fr-FR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05143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Subvention Tours Val de Loire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21 000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95752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DDJS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18 000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71869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ASP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21 500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9513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CAP’ ASSO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14 000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60637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Subventions</a:t>
                      </a:r>
                      <a:r>
                        <a:rPr lang="fr-FR" sz="1500" b="1" baseline="0" dirty="0" smtClean="0"/>
                        <a:t> d’exploitation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b="1" dirty="0" smtClean="0"/>
                        <a:t>189 500</a:t>
                      </a:r>
                      <a:endParaRPr lang="fr-F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60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Sponsoring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15 000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0302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Mécénat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dirty="0" smtClean="0"/>
                        <a:t>30 000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10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Legs et donations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b="1" dirty="0" smtClean="0"/>
                        <a:t>45 000</a:t>
                      </a:r>
                      <a:endParaRPr lang="fr-F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5873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500" b="1" dirty="0" smtClean="0">
                          <a:solidFill>
                            <a:srgbClr val="00B050"/>
                          </a:solidFill>
                        </a:rPr>
                        <a:t>Total des produits de fonctionnement</a:t>
                      </a:r>
                      <a:endParaRPr lang="fr-FR" sz="1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500" b="1" dirty="0" smtClean="0">
                          <a:solidFill>
                            <a:srgbClr val="00B050"/>
                          </a:solidFill>
                        </a:rPr>
                        <a:t>353 950</a:t>
                      </a:r>
                      <a:endParaRPr lang="fr-FR" sz="1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254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718964" y="86273"/>
            <a:ext cx="432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Du 01/07/2017 au 30/06/2018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59200" y="86273"/>
            <a:ext cx="6945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</a:rPr>
              <a:t>PRODUITS DE FONCTIONNEMENT (2/2)</a:t>
            </a:r>
            <a:endParaRPr lang="fr-FR" sz="25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55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075140"/>
              </p:ext>
            </p:extLst>
          </p:nvPr>
        </p:nvGraphicFramePr>
        <p:xfrm>
          <a:off x="2244437" y="757275"/>
          <a:ext cx="7684654" cy="580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455">
                  <a:extLst>
                    <a:ext uri="{9D8B030D-6E8A-4147-A177-3AD203B41FA5}">
                      <a16:colId xmlns:a16="http://schemas.microsoft.com/office/drawing/2014/main" val="160080970"/>
                    </a:ext>
                  </a:extLst>
                </a:gridCol>
                <a:gridCol w="1727199">
                  <a:extLst>
                    <a:ext uri="{9D8B030D-6E8A-4147-A177-3AD203B41FA5}">
                      <a16:colId xmlns:a16="http://schemas.microsoft.com/office/drawing/2014/main" val="558246893"/>
                    </a:ext>
                  </a:extLst>
                </a:gridCol>
              </a:tblGrid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Charges</a:t>
                      </a:r>
                      <a:r>
                        <a:rPr lang="fr-FR" sz="1300" baseline="0" dirty="0" smtClean="0"/>
                        <a:t> de fonctionnement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Montant (en euros)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40471"/>
                  </a:ext>
                </a:extLst>
              </a:tr>
              <a:tr h="357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 smtClean="0"/>
                        <a:t>Achat de marchandises</a:t>
                      </a:r>
                      <a:r>
                        <a:rPr lang="fr-FR" sz="1300" b="0" baseline="0" dirty="0" smtClean="0"/>
                        <a:t> </a:t>
                      </a:r>
                      <a:r>
                        <a:rPr lang="fr-FR" sz="1300" b="0" baseline="0" dirty="0" err="1" smtClean="0"/>
                        <a:t>ping</a:t>
                      </a:r>
                      <a:endParaRPr lang="fr-FR" sz="13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6 000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6360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Achats bar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4 000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5069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b="1" dirty="0" smtClean="0"/>
                        <a:t>Achats</a:t>
                      </a:r>
                      <a:endParaRPr lang="fr-F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1" dirty="0" smtClean="0"/>
                        <a:t>10 000</a:t>
                      </a:r>
                      <a:endParaRPr lang="fr-FR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44979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 smtClean="0"/>
                        <a:t>Frais de stage d’été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15 000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05143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Fournitures et petits équipements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2 000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95752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Fournitures administratives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400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71869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Achats consommation Tennis de Table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3 600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9513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Redevance copies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1 200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60637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Leasing photocopies + imprimante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1 500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60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Location véhicule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5 000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0302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Location matériel divers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10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Charges locatives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10 000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24371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Assurance multirisques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1 400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38775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Entretien &amp;</a:t>
                      </a:r>
                      <a:r>
                        <a:rPr lang="fr-FR" sz="1300" baseline="0" dirty="0" smtClean="0"/>
                        <a:t> réparation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800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8903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Documentation générale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1 500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72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Frais de formation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500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72405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Indemnités animations SIMON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9 000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48698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r>
                        <a:rPr lang="fr-FR" sz="1300" b="0" dirty="0" smtClean="0"/>
                        <a:t>Animation CISSE</a:t>
                      </a:r>
                      <a:endParaRPr lang="fr-FR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3 500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5873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718964" y="86273"/>
            <a:ext cx="432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Du 01/07/2017 au 30/06/2018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59200" y="86273"/>
            <a:ext cx="6945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</a:rPr>
              <a:t>CHARGES DE FONCTIONNEMENT (1/3)</a:t>
            </a:r>
            <a:endParaRPr lang="fr-FR" sz="25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08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035229"/>
              </p:ext>
            </p:extLst>
          </p:nvPr>
        </p:nvGraphicFramePr>
        <p:xfrm>
          <a:off x="2235201" y="609493"/>
          <a:ext cx="7638472" cy="619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455">
                  <a:extLst>
                    <a:ext uri="{9D8B030D-6E8A-4147-A177-3AD203B41FA5}">
                      <a16:colId xmlns:a16="http://schemas.microsoft.com/office/drawing/2014/main" val="160080970"/>
                    </a:ext>
                  </a:extLst>
                </a:gridCol>
                <a:gridCol w="1681017">
                  <a:extLst>
                    <a:ext uri="{9D8B030D-6E8A-4147-A177-3AD203B41FA5}">
                      <a16:colId xmlns:a16="http://schemas.microsoft.com/office/drawing/2014/main" val="558246893"/>
                    </a:ext>
                  </a:extLst>
                </a:gridCol>
              </a:tblGrid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Charges</a:t>
                      </a:r>
                      <a:r>
                        <a:rPr lang="fr-FR" sz="1300" baseline="0" dirty="0" smtClean="0"/>
                        <a:t> de fonctionnement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Montant (en euros)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40471"/>
                  </a:ext>
                </a:extLst>
              </a:tr>
              <a:tr h="344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 smtClean="0"/>
                        <a:t>Indemnités animations stages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1 200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63601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Indemnités</a:t>
                      </a:r>
                      <a:r>
                        <a:rPr lang="fr-FR" sz="1300" baseline="0" dirty="0" smtClean="0"/>
                        <a:t> animation DEGEORGE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7 500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50691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b="0" dirty="0" smtClean="0"/>
                        <a:t>Récompenses sur manifestations</a:t>
                      </a:r>
                      <a:endParaRPr lang="fr-FR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30 000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44979"/>
                  </a:ext>
                </a:extLst>
              </a:tr>
              <a:tr h="296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 smtClean="0"/>
                        <a:t>Honoraires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7 500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05143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Annonces et insertion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3 000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95752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Récompenses sur tournoi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500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71869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Catalogues et imprimés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1 500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95131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Divers, pourboires et dons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400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60637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Déplacements, missions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46 000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604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Frais arbitrage manifestation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500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03021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Affiliation handisport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380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104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Affiliation</a:t>
                      </a:r>
                      <a:r>
                        <a:rPr lang="fr-FR" sz="1300" baseline="0" dirty="0" smtClean="0"/>
                        <a:t> FFTT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600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24371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Affiliation</a:t>
                      </a:r>
                      <a:r>
                        <a:rPr lang="fr-FR" sz="1300" baseline="0" dirty="0" smtClean="0"/>
                        <a:t> Ligue &amp; Comité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200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38775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Licences + </a:t>
                      </a:r>
                      <a:r>
                        <a:rPr lang="fr-FR" sz="1300" dirty="0" err="1" smtClean="0"/>
                        <a:t>indiv</a:t>
                      </a:r>
                      <a:r>
                        <a:rPr lang="fr-FR" sz="1300" dirty="0" smtClean="0"/>
                        <a:t>. Ligues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8 600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8903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Licences + </a:t>
                      </a:r>
                      <a:r>
                        <a:rPr lang="fr-FR" sz="1300" dirty="0" err="1" smtClean="0"/>
                        <a:t>indiv</a:t>
                      </a:r>
                      <a:r>
                        <a:rPr lang="fr-FR" sz="1300" dirty="0" smtClean="0"/>
                        <a:t>. Comités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3 800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725056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Mutation Ligue 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1 400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72405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Mutation Comité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200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48698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Indemnités formation mutation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200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58734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Engagements divers compétition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9 000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61454"/>
                  </a:ext>
                </a:extLst>
              </a:tr>
              <a:tr h="292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 smtClean="0"/>
                        <a:t>Réceptions partenaires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3 700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229909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718964" y="86273"/>
            <a:ext cx="432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Du 01/07/2017 au 30/06/2018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59200" y="86273"/>
            <a:ext cx="6945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</a:rPr>
              <a:t>CHARGES DE FONCTIONNEMENT (2/3)</a:t>
            </a:r>
            <a:endParaRPr lang="fr-FR" sz="25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32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95261"/>
              </p:ext>
            </p:extLst>
          </p:nvPr>
        </p:nvGraphicFramePr>
        <p:xfrm>
          <a:off x="2235201" y="609493"/>
          <a:ext cx="7693890" cy="60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455">
                  <a:extLst>
                    <a:ext uri="{9D8B030D-6E8A-4147-A177-3AD203B41FA5}">
                      <a16:colId xmlns:a16="http://schemas.microsoft.com/office/drawing/2014/main" val="160080970"/>
                    </a:ext>
                  </a:extLst>
                </a:gridCol>
                <a:gridCol w="1736435">
                  <a:extLst>
                    <a:ext uri="{9D8B030D-6E8A-4147-A177-3AD203B41FA5}">
                      <a16:colId xmlns:a16="http://schemas.microsoft.com/office/drawing/2014/main" val="558246893"/>
                    </a:ext>
                  </a:extLst>
                </a:gridCol>
              </a:tblGrid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Charges</a:t>
                      </a:r>
                      <a:r>
                        <a:rPr lang="fr-FR" sz="1300" baseline="0" dirty="0" smtClean="0"/>
                        <a:t> de fonctionnement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Montant (en euros)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40471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Réception, manifestations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3 000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50691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b="0" dirty="0" smtClean="0"/>
                        <a:t>Stages GER</a:t>
                      </a:r>
                      <a:endParaRPr lang="fr-FR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4 500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44979"/>
                  </a:ext>
                </a:extLst>
              </a:tr>
              <a:tr h="294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 smtClean="0"/>
                        <a:t>Frais postaux</a:t>
                      </a:r>
                      <a:r>
                        <a:rPr lang="fr-FR" sz="1300" b="0" baseline="0" dirty="0" smtClean="0"/>
                        <a:t> et de télécom</a:t>
                      </a:r>
                      <a:endParaRPr lang="fr-FR" sz="13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400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05143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Téléphone </a:t>
                      </a:r>
                      <a:r>
                        <a:rPr lang="fr-FR" sz="1300" dirty="0" err="1" smtClean="0"/>
                        <a:t>fix</a:t>
                      </a:r>
                      <a:r>
                        <a:rPr lang="fr-FR" sz="1300" dirty="0" smtClean="0"/>
                        <a:t>, fax et minitel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700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95752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Téléphone portable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120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71869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Abonnement internet + site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800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95131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Services bancaires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180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60637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Divers – chéquier partenaires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1 300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2604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b="1" dirty="0" smtClean="0"/>
                        <a:t>Autres achats et charges externes</a:t>
                      </a:r>
                      <a:endParaRPr lang="fr-F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1" dirty="0" smtClean="0"/>
                        <a:t>193 580</a:t>
                      </a:r>
                      <a:endParaRPr lang="fr-FR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03021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Formation continue</a:t>
                      </a:r>
                      <a:r>
                        <a:rPr lang="fr-FR" sz="1300" baseline="0" dirty="0" smtClean="0"/>
                        <a:t> professionnelle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2 100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104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b="1" dirty="0" smtClean="0"/>
                        <a:t>Impôts, taxes et versements assimilés</a:t>
                      </a:r>
                      <a:endParaRPr lang="fr-F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1" dirty="0" smtClean="0"/>
                        <a:t>2 100</a:t>
                      </a:r>
                      <a:endParaRPr lang="fr-FR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24371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b="1" dirty="0" smtClean="0"/>
                        <a:t>Rémunération du personnel</a:t>
                      </a:r>
                      <a:endParaRPr lang="fr-F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1" dirty="0" smtClean="0"/>
                        <a:t>115 500</a:t>
                      </a:r>
                      <a:endParaRPr lang="fr-FR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38775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URSSAF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23 000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8903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Médecine du travail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600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725056"/>
                  </a:ext>
                </a:extLst>
              </a:tr>
              <a:tr h="27699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Retraite 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6 900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72405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Mutuelle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dirty="0" smtClean="0"/>
                        <a:t>910</a:t>
                      </a:r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48698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Chorum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0" dirty="0" smtClean="0"/>
                        <a:t>160</a:t>
                      </a:r>
                      <a:endParaRPr lang="fr-FR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58734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b="1" dirty="0" smtClean="0"/>
                        <a:t>Charges sociales</a:t>
                      </a:r>
                      <a:endParaRPr lang="fr-F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1" dirty="0" smtClean="0"/>
                        <a:t>31 570</a:t>
                      </a:r>
                      <a:endParaRPr lang="fr-FR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61454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b="1" dirty="0" smtClean="0"/>
                        <a:t>Dotations</a:t>
                      </a:r>
                      <a:r>
                        <a:rPr lang="fr-FR" sz="1300" b="1" baseline="0" dirty="0" smtClean="0"/>
                        <a:t> aux amortissements et provisions</a:t>
                      </a:r>
                      <a:endParaRPr lang="fr-F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1" dirty="0" smtClean="0"/>
                        <a:t>1 200</a:t>
                      </a:r>
                      <a:endParaRPr lang="fr-FR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54787"/>
                  </a:ext>
                </a:extLst>
              </a:tr>
              <a:tr h="290271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fr-FR" sz="1300" b="1" baseline="0" dirty="0" smtClean="0">
                          <a:solidFill>
                            <a:srgbClr val="FF0000"/>
                          </a:solidFill>
                        </a:rPr>
                        <a:t> des charges de fonctionnement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300" b="1" dirty="0" smtClean="0">
                          <a:solidFill>
                            <a:srgbClr val="FF0000"/>
                          </a:solidFill>
                        </a:rPr>
                        <a:t>353 950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78353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718964" y="86273"/>
            <a:ext cx="432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Du 01/07/2017 au 30/06/2018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59200" y="86273"/>
            <a:ext cx="6945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</a:rPr>
              <a:t>CHARGES DE FONCTIONNEMENT (3/3)</a:t>
            </a:r>
            <a:endParaRPr lang="fr-FR" sz="25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90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9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970"/>
          </a:xfrm>
        </p:spPr>
        <p:txBody>
          <a:bodyPr>
            <a:normAutofit/>
          </a:bodyPr>
          <a:lstStyle/>
          <a:p>
            <a:pPr algn="ctr"/>
            <a:r>
              <a:rPr lang="fr-FR" sz="6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NOMINATION D’UN NOUVEAU COMMISSAIRE AUX COMPTES</a:t>
            </a:r>
            <a:endParaRPr lang="fr-FR" sz="6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970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ELECTIONS </a:t>
            </a:r>
            <a:endParaRPr lang="fr-FR" sz="8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836" y="2265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5000" b="1" u="sng" dirty="0" smtClean="0"/>
              <a:t>COMITE DIRECTEUR</a:t>
            </a:r>
            <a:endParaRPr lang="fr-FR" sz="5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964" y="195493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bg1"/>
                </a:solidFill>
              </a:rPr>
              <a:t> Christian VIVET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bg1"/>
                </a:solidFill>
              </a:rPr>
              <a:t> Jacky GUILLET</a:t>
            </a:r>
            <a:endParaRPr lang="fr-FR" sz="4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smtClean="0">
                <a:solidFill>
                  <a:schemeClr val="bg1"/>
                </a:solidFill>
              </a:rPr>
              <a:t>Mathilde GASCHARD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bg1"/>
                </a:solidFill>
              </a:rPr>
              <a:t> Michel CHERBONNET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000" smtClean="0">
                <a:solidFill>
                  <a:schemeClr val="bg1"/>
                </a:solidFill>
              </a:rPr>
              <a:t> Michel </a:t>
            </a:r>
            <a:r>
              <a:rPr lang="fr-FR" sz="4000" dirty="0" smtClean="0">
                <a:solidFill>
                  <a:schemeClr val="bg1"/>
                </a:solidFill>
              </a:rPr>
              <a:t>MOUTOUSSAMY</a:t>
            </a:r>
            <a:endParaRPr lang="fr-FR" sz="4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bg1"/>
                </a:solidFill>
              </a:rPr>
              <a:t> Rolande DELARUE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156" y="2030557"/>
            <a:ext cx="3295650" cy="329565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024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85" y="381167"/>
            <a:ext cx="12159915" cy="6083801"/>
          </a:xfrm>
        </p:spPr>
        <p:txBody>
          <a:bodyPr>
            <a:normAutofit/>
          </a:bodyPr>
          <a:lstStyle/>
          <a:p>
            <a:pPr algn="ctr"/>
            <a:r>
              <a:rPr lang="fr-FR" sz="7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BILAN DES COMMISSIONS</a:t>
            </a:r>
          </a:p>
        </p:txBody>
      </p:sp>
    </p:spTree>
    <p:extLst>
      <p:ext uri="{BB962C8B-B14F-4D97-AF65-F5344CB8AC3E}">
        <p14:creationId xmlns:p14="http://schemas.microsoft.com/office/powerpoint/2010/main" val="34055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08004" y="761290"/>
            <a:ext cx="106005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Ouverture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Adoption 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du PV de l’AG 2016 et du rapport moral</a:t>
            </a: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Bilan 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financier, Adoption des comptes, Budget prévisionnel </a:t>
            </a: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Election au Comité Directeur</a:t>
            </a: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Bilan des commissions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Nouvelle </a:t>
            </a:r>
            <a:r>
              <a:rPr lang="fr-FR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saison, Nouveau projet, Nouvelles recrues</a:t>
            </a:r>
            <a:endParaRPr lang="fr-FR" sz="3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Résultats des élections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Discours des personnalités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Remise des Récompenses</a:t>
            </a: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Rétro de 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la saison 2016-2017</a:t>
            </a: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3543" y="1828800"/>
            <a:ext cx="6865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BILAN HANDISPORT</a:t>
            </a:r>
            <a:endParaRPr lang="fr-FR" sz="8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72980" y="4872160"/>
            <a:ext cx="12119020" cy="102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u="sng" dirty="0" smtClean="0">
                <a:solidFill>
                  <a:schemeClr val="bg1"/>
                </a:solidFill>
              </a:rPr>
              <a:t>Responsable de la commission </a:t>
            </a:r>
            <a:r>
              <a:rPr lang="fr-FR" sz="3600" b="1" i="1" u="sng" dirty="0" smtClean="0">
                <a:solidFill>
                  <a:schemeClr val="bg1"/>
                </a:solidFill>
              </a:rPr>
              <a:t>: </a:t>
            </a:r>
            <a:r>
              <a:rPr lang="fr-FR" sz="3600" b="1" i="1" dirty="0" smtClean="0">
                <a:solidFill>
                  <a:schemeClr val="bg1"/>
                </a:solidFill>
              </a:rPr>
              <a:t>  </a:t>
            </a:r>
            <a:r>
              <a:rPr lang="fr-FR" sz="4400" i="1" dirty="0" smtClean="0">
                <a:solidFill>
                  <a:schemeClr val="bg1"/>
                </a:solidFill>
                <a:latin typeface="AR CARTER" panose="02000000000000000000" pitchFamily="2" charset="0"/>
              </a:rPr>
              <a:t>Bruno LEVOINTURIER</a:t>
            </a:r>
          </a:p>
        </p:txBody>
      </p:sp>
    </p:spTree>
    <p:extLst>
      <p:ext uri="{BB962C8B-B14F-4D97-AF65-F5344CB8AC3E}">
        <p14:creationId xmlns:p14="http://schemas.microsoft.com/office/powerpoint/2010/main" val="571604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0761" y="688178"/>
            <a:ext cx="1046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Times New Roman" charset="0"/>
                <a:ea typeface="Times New Roman" charset="0"/>
                <a:cs typeface="Times New Roman" charset="0"/>
              </a:rPr>
              <a:t>Les résultats</a:t>
            </a:r>
          </a:p>
          <a:p>
            <a:endParaRPr lang="fr-FR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fr-FR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fr-FR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er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tour du critérium fédéral (</a:t>
            </a:r>
            <a:r>
              <a:rPr lang="fr-FR" sz="2400" dirty="0">
                <a:latin typeface="Times New Roman" charset="0"/>
                <a:ea typeface="Times New Roman" charset="0"/>
                <a:cs typeface="Times New Roman" charset="0"/>
              </a:rPr>
              <a:t>N3) à Tours</a:t>
            </a:r>
            <a:endParaRPr lang="fr-F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buFont typeface="Courier New" charset="0"/>
              <a:buChar char="o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fr-FR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François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2036" y="3174900"/>
            <a:ext cx="1046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 2</a:t>
            </a:r>
            <a:r>
              <a:rPr lang="fr-FR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tour N3 à </a:t>
            </a:r>
            <a:r>
              <a:rPr lang="fr-FR" sz="2400" dirty="0" err="1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Thorigné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Fouillard</a:t>
            </a:r>
            <a:endParaRPr lang="fr-FR" sz="2400" dirty="0" smtClean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fr-FR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François</a:t>
            </a:r>
            <a:endParaRPr lang="fr-F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2036" y="4224055"/>
            <a:ext cx="1046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 3</a:t>
            </a:r>
            <a:r>
              <a:rPr lang="fr-FR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tour N3 à Gouvieux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11</a:t>
            </a:r>
            <a:r>
              <a:rPr lang="fr-FR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François</a:t>
            </a:r>
          </a:p>
          <a:p>
            <a:pPr marL="800100" lvl="1" indent="-342900">
              <a:buFont typeface="Courier New" charset="0"/>
              <a:buChar char="o"/>
            </a:pPr>
            <a:endParaRPr lang="fr-F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64399" y="1115512"/>
            <a:ext cx="39716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FF0000"/>
                </a:solidFill>
              </a:rPr>
              <a:t>Classement final</a:t>
            </a:r>
          </a:p>
          <a:p>
            <a:endParaRPr lang="fr-FR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200" dirty="0" smtClean="0"/>
              <a:t>François : 14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en Classe 8</a:t>
            </a:r>
          </a:p>
          <a:p>
            <a:pPr algn="ctr"/>
            <a:r>
              <a:rPr lang="fr-FR" sz="2200" dirty="0" smtClean="0"/>
              <a:t>Non qualifié pour le Championnat de France Open</a:t>
            </a:r>
          </a:p>
          <a:p>
            <a:pPr algn="ctr"/>
            <a:endParaRPr lang="fr-FR" sz="22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200" dirty="0" smtClean="0"/>
              <a:t>Bruno : 14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/ 22 en simple à Metz pour les Championnats de France Vétérans</a:t>
            </a:r>
            <a:endParaRPr lang="fr-FR" sz="2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85" y="4049210"/>
            <a:ext cx="2540878" cy="20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20239" y="1081974"/>
            <a:ext cx="99713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u="sng" dirty="0" smtClean="0">
                <a:latin typeface="Times New Roman" charset="0"/>
                <a:ea typeface="Times New Roman" charset="0"/>
                <a:cs typeface="Times New Roman" charset="0"/>
              </a:rPr>
              <a:t>Quelques dates à retenir pour la saison 2017-2018</a:t>
            </a:r>
          </a:p>
          <a:p>
            <a:pPr algn="just"/>
            <a:endParaRPr lang="fr-FR" sz="2400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fr-FR" sz="24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Organisation par la 4S du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2</a:t>
            </a:r>
            <a:r>
              <a:rPr lang="fr-FR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tour de Nationale 2 Nord le samedi 10 février 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2018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ainsi que le 1</a:t>
            </a:r>
            <a:r>
              <a:rPr lang="fr-FR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er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tour d’Inter Région le samedi 11 novembre 2017.</a:t>
            </a:r>
            <a:endParaRPr lang="fr-FR" sz="24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fr-FR" sz="24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Organisation par </a:t>
            </a:r>
            <a:r>
              <a:rPr lang="fr-FR" sz="2400" dirty="0" err="1" smtClean="0">
                <a:latin typeface="Times New Roman" charset="0"/>
                <a:ea typeface="Times New Roman" charset="0"/>
                <a:cs typeface="Times New Roman" charset="0"/>
              </a:rPr>
              <a:t>Joué-les-Tours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du Championnat de France Multi-catégories (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Vétérans, Jeunes, IMC, Petites Tailles, Sourds)</a:t>
            </a:r>
            <a:r>
              <a:rPr lang="fr-FR" sz="2400" dirty="0" smtClean="0">
                <a:latin typeface="Times New Roman" charset="0"/>
                <a:ea typeface="Times New Roman" charset="0"/>
                <a:cs typeface="Times New Roman" charset="0"/>
              </a:rPr>
              <a:t> les 19 et 20 mai 2018.</a:t>
            </a:r>
          </a:p>
          <a:p>
            <a:pPr marL="342900" indent="-342900" algn="just">
              <a:buFont typeface="Arial" charset="0"/>
              <a:buChar char="•"/>
            </a:pPr>
            <a:endParaRPr lang="fr-F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fr-FR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1382" y="5150883"/>
            <a:ext cx="8810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Arrivée de </a:t>
            </a:r>
            <a:r>
              <a:rPr lang="fr-FR" sz="2200" b="1" dirty="0" smtClean="0"/>
              <a:t>Dimitri MALLET </a:t>
            </a:r>
            <a:r>
              <a:rPr lang="fr-FR" sz="2200" dirty="0" smtClean="0"/>
              <a:t>en provenance de Poitiers.</a:t>
            </a:r>
            <a:endParaRPr lang="fr-FR" sz="2200" dirty="0"/>
          </a:p>
        </p:txBody>
      </p:sp>
      <p:sp>
        <p:nvSpPr>
          <p:cNvPr id="4" name="Flèche droite 3"/>
          <p:cNvSpPr/>
          <p:nvPr/>
        </p:nvSpPr>
        <p:spPr>
          <a:xfrm>
            <a:off x="1283855" y="5227782"/>
            <a:ext cx="748145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8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52271" y="1062182"/>
            <a:ext cx="9045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BILAN COMMUNICATION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72980" y="4872160"/>
            <a:ext cx="12119020" cy="102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 de la commission </a:t>
            </a:r>
            <a:r>
              <a:rPr kumimoji="0" lang="fr-FR" sz="3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fr-FR" sz="4400" i="1" dirty="0" smtClean="0">
                <a:solidFill>
                  <a:prstClr val="white"/>
                </a:solidFill>
                <a:latin typeface="AR CARTER" panose="02000000000000000000" pitchFamily="2" charset="0"/>
              </a:rPr>
              <a:t>Antoine ERAUD</a:t>
            </a:r>
            <a:endParaRPr kumimoji="0" lang="fr-FR" sz="44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 CARTE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62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61316" y="1431635"/>
            <a:ext cx="7142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BILAN PARTENARIAT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72980" y="4872160"/>
            <a:ext cx="12119020" cy="102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 de la commission </a:t>
            </a:r>
            <a:r>
              <a:rPr kumimoji="0" lang="fr-FR" sz="3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FR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CARTER" panose="02000000000000000000" pitchFamily="2" charset="0"/>
                <a:ea typeface="+mn-ea"/>
                <a:cs typeface="+mn-cs"/>
              </a:rPr>
              <a:t>Alexandre DEGEORGE</a:t>
            </a:r>
          </a:p>
        </p:txBody>
      </p:sp>
    </p:spTree>
    <p:extLst>
      <p:ext uri="{BB962C8B-B14F-4D97-AF65-F5344CB8AC3E}">
        <p14:creationId xmlns:p14="http://schemas.microsoft.com/office/powerpoint/2010/main" val="1130847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9861" y="1108363"/>
            <a:ext cx="6865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BILAN SPORTIVE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72980" y="4872160"/>
            <a:ext cx="12119020" cy="102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 de la commission </a:t>
            </a:r>
            <a:r>
              <a:rPr kumimoji="0" lang="fr-FR" sz="3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FR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CARTER" panose="02000000000000000000" pitchFamily="2" charset="0"/>
                <a:ea typeface="+mn-ea"/>
                <a:cs typeface="+mn-cs"/>
              </a:rPr>
              <a:t>David RIGAULT</a:t>
            </a:r>
          </a:p>
        </p:txBody>
      </p:sp>
    </p:spTree>
    <p:extLst>
      <p:ext uri="{BB962C8B-B14F-4D97-AF65-F5344CB8AC3E}">
        <p14:creationId xmlns:p14="http://schemas.microsoft.com/office/powerpoint/2010/main" val="3350071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3534" y="1320799"/>
            <a:ext cx="7811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BILAN CONSEIL</a:t>
            </a:r>
            <a:r>
              <a:rPr kumimoji="0" lang="fr-FR" sz="8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DES JEUNES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72980" y="4872160"/>
            <a:ext cx="12119020" cy="102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 de la commission </a:t>
            </a:r>
            <a:r>
              <a:rPr kumimoji="0" lang="fr-FR" sz="3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FR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CARTER" panose="02000000000000000000" pitchFamily="2" charset="0"/>
                <a:ea typeface="+mn-ea"/>
                <a:cs typeface="+mn-cs"/>
              </a:rPr>
              <a:t>Mathilde GASCHARD</a:t>
            </a:r>
          </a:p>
        </p:txBody>
      </p:sp>
    </p:spTree>
    <p:extLst>
      <p:ext uri="{BB962C8B-B14F-4D97-AF65-F5344CB8AC3E}">
        <p14:creationId xmlns:p14="http://schemas.microsoft.com/office/powerpoint/2010/main" val="548944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15127" y="1320799"/>
            <a:ext cx="8340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BILAN ORGANISATIONS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608689" y="4835215"/>
            <a:ext cx="12119020" cy="102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 de la commission </a:t>
            </a:r>
            <a:r>
              <a:rPr kumimoji="0" lang="fr-FR" sz="3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FR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CARTER" panose="02000000000000000000" pitchFamily="2" charset="0"/>
                <a:ea typeface="+mn-ea"/>
                <a:cs typeface="+mn-cs"/>
              </a:rPr>
              <a:t>Bruno SIMON</a:t>
            </a:r>
          </a:p>
        </p:txBody>
      </p:sp>
    </p:spTree>
    <p:extLst>
      <p:ext uri="{BB962C8B-B14F-4D97-AF65-F5344CB8AC3E}">
        <p14:creationId xmlns:p14="http://schemas.microsoft.com/office/powerpoint/2010/main" val="311044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785" y="25104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Nouvelle Saison</a:t>
            </a:r>
            <a:endParaRPr lang="fr-FR" sz="8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785" y="25104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Nouveau Projet</a:t>
            </a:r>
            <a:endParaRPr lang="fr-FR" sz="8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10653"/>
            <a:ext cx="11790947" cy="4780546"/>
          </a:xfrm>
        </p:spPr>
        <p:txBody>
          <a:bodyPr>
            <a:noAutofit/>
          </a:bodyPr>
          <a:lstStyle/>
          <a:p>
            <a:r>
              <a:rPr lang="fr-FR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Ouverture de l’Assemblée Générale</a:t>
            </a:r>
            <a:br>
              <a:rPr lang="fr-FR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endParaRPr lang="fr-FR" sz="8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785" y="25104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Nouvelles Recrues</a:t>
            </a:r>
          </a:p>
        </p:txBody>
      </p:sp>
    </p:spTree>
    <p:extLst>
      <p:ext uri="{BB962C8B-B14F-4D97-AF65-F5344CB8AC3E}">
        <p14:creationId xmlns:p14="http://schemas.microsoft.com/office/powerpoint/2010/main" val="31569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04510" y="1512277"/>
            <a:ext cx="7903254" cy="3564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RESULTATS DES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ELECTIONS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60110" y="1512277"/>
            <a:ext cx="83920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8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DISCOURS DES</a:t>
            </a:r>
          </a:p>
          <a:p>
            <a:pPr algn="ctr">
              <a:lnSpc>
                <a:spcPct val="150000"/>
              </a:lnSpc>
            </a:pPr>
            <a:r>
              <a:rPr lang="fr-FR" sz="8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PERSONNALITÉS</a:t>
            </a:r>
          </a:p>
        </p:txBody>
      </p:sp>
    </p:spTree>
    <p:extLst>
      <p:ext uri="{BB962C8B-B14F-4D97-AF65-F5344CB8AC3E}">
        <p14:creationId xmlns:p14="http://schemas.microsoft.com/office/powerpoint/2010/main" val="8288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56360" y="2467984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RECOMPENSES</a:t>
            </a:r>
          </a:p>
        </p:txBody>
      </p:sp>
    </p:spTree>
    <p:extLst>
      <p:ext uri="{BB962C8B-B14F-4D97-AF65-F5344CB8AC3E}">
        <p14:creationId xmlns:p14="http://schemas.microsoft.com/office/powerpoint/2010/main" val="19314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38764" y="980743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PALMARES JEUNES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86126" y="1705876"/>
            <a:ext cx="3740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 smtClean="0"/>
              <a:t>Champion Départemental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72381" y="2741529"/>
            <a:ext cx="635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Challenge </a:t>
            </a:r>
            <a:r>
              <a:rPr lang="fr-FR" sz="2200" b="1" dirty="0" err="1" smtClean="0"/>
              <a:t>Inter-clubs</a:t>
            </a:r>
            <a:r>
              <a:rPr lang="fr-FR" sz="2200" b="1" dirty="0" smtClean="0"/>
              <a:t> Jeunes 4S TOURS TT</a:t>
            </a:r>
            <a:endParaRPr lang="fr-FR" sz="2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3780"/>
              </p:ext>
            </p:extLst>
          </p:nvPr>
        </p:nvGraphicFramePr>
        <p:xfrm>
          <a:off x="1874982" y="3521758"/>
          <a:ext cx="8128000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766834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30467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Catégorie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Classement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2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Juniors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Vice-champion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Cadets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Champion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436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Minimes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Champion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5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Général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Champion</a:t>
                      </a:r>
                      <a:endParaRPr lang="fr-FR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37428"/>
                  </a:ext>
                </a:extLst>
              </a:tr>
            </a:tbl>
          </a:graphicData>
        </a:graphic>
      </p:graphicFrame>
      <p:sp>
        <p:nvSpPr>
          <p:cNvPr id="8" name="Étoile à 5 branches 7"/>
          <p:cNvSpPr/>
          <p:nvPr/>
        </p:nvSpPr>
        <p:spPr>
          <a:xfrm>
            <a:off x="969818" y="1683909"/>
            <a:ext cx="433180" cy="4201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6419272" y="4401105"/>
            <a:ext cx="229049" cy="2263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6419272" y="4773643"/>
            <a:ext cx="229049" cy="2309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 à 5 branches 11"/>
          <p:cNvSpPr/>
          <p:nvPr/>
        </p:nvSpPr>
        <p:spPr>
          <a:xfrm>
            <a:off x="6419271" y="5150799"/>
            <a:ext cx="229049" cy="2263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>
            <a:off x="6419272" y="3970589"/>
            <a:ext cx="260843" cy="238269"/>
          </a:xfrm>
          <a:prstGeom prst="star5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08218" y="1016000"/>
            <a:ext cx="599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Coupe Nationale Vétérans Départementale</a:t>
            </a:r>
            <a:endParaRPr lang="fr-FR" sz="2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05018" y="3171571"/>
            <a:ext cx="672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Tableau B : Entente 4S Tours / </a:t>
            </a:r>
            <a:r>
              <a:rPr lang="fr-FR" dirty="0" err="1" smtClean="0"/>
              <a:t>Joué-les-Tours</a:t>
            </a:r>
            <a:r>
              <a:rPr lang="fr-FR" dirty="0" smtClean="0"/>
              <a:t> Champion</a:t>
            </a:r>
            <a:endParaRPr lang="fr-FR" dirty="0"/>
          </a:p>
        </p:txBody>
      </p:sp>
      <p:sp>
        <p:nvSpPr>
          <p:cNvPr id="5" name="Étoile à 5 branches 4"/>
          <p:cNvSpPr/>
          <p:nvPr/>
        </p:nvSpPr>
        <p:spPr>
          <a:xfrm>
            <a:off x="2253673" y="3120761"/>
            <a:ext cx="433180" cy="4201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3418" y="1056737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Palmarès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4180" y="1671781"/>
            <a:ext cx="10649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Yves LAINE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(Vétéran 5) : Vainqueur des finales individuelles départementales en Simple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Garamond" panose="02020404030301010803"/>
              </a:rPr>
              <a:t>Roger MARTIN </a:t>
            </a:r>
            <a:r>
              <a:rPr lang="fr-FR" sz="2000" dirty="0" smtClean="0">
                <a:solidFill>
                  <a:prstClr val="black"/>
                </a:solidFill>
                <a:latin typeface="Garamond" panose="02020404030301010803"/>
              </a:rPr>
              <a:t>(Vétéran 4) : Vainqueur des finales individuelles départementales en Simple</a:t>
            </a: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400" dirty="0" smtClean="0">
              <a:solidFill>
                <a:prstClr val="black"/>
              </a:solidFill>
              <a:latin typeface="Garamond" panose="02020404030301010803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Léo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 NAVET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(Cadet) : - </a:t>
            </a:r>
            <a:r>
              <a:rPr lang="fr-FR" sz="2000" dirty="0">
                <a:solidFill>
                  <a:prstClr val="black"/>
                </a:solidFill>
              </a:rPr>
              <a:t>Vainqueur des finales individuelles </a:t>
            </a:r>
            <a:r>
              <a:rPr lang="fr-FR" sz="2000" dirty="0" smtClean="0">
                <a:solidFill>
                  <a:prstClr val="black"/>
                </a:solidFill>
              </a:rPr>
              <a:t>départementales en Simple</a:t>
            </a:r>
          </a:p>
          <a:p>
            <a:pPr lvl="0">
              <a:lnSpc>
                <a:spcPct val="200000"/>
              </a:lnSpc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                                      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 - </a:t>
            </a:r>
            <a:r>
              <a:rPr lang="fr-FR" sz="2000" dirty="0">
                <a:solidFill>
                  <a:prstClr val="black"/>
                </a:solidFill>
              </a:rPr>
              <a:t>Vainqueur des finales individuelles </a:t>
            </a:r>
            <a:r>
              <a:rPr lang="fr-FR" sz="2000" dirty="0" smtClean="0">
                <a:solidFill>
                  <a:prstClr val="black"/>
                </a:solidFill>
              </a:rPr>
              <a:t>départementales en Double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Arthur BOILEAU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(Poussin)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 </a:t>
            </a:r>
            <a:r>
              <a:rPr lang="fr-FR" sz="2000" dirty="0">
                <a:solidFill>
                  <a:prstClr val="black"/>
                </a:solidFill>
              </a:rPr>
              <a:t>: - Vainqueur des finales individuelles départementales en Simple</a:t>
            </a:r>
          </a:p>
          <a:p>
            <a:pPr lvl="0">
              <a:lnSpc>
                <a:spcPct val="200000"/>
              </a:lnSpc>
            </a:pPr>
            <a:r>
              <a:rPr lang="fr-FR" sz="2000" dirty="0">
                <a:solidFill>
                  <a:prstClr val="black"/>
                </a:solidFill>
              </a:rPr>
              <a:t>                                      </a:t>
            </a:r>
            <a:r>
              <a:rPr lang="fr-FR" sz="2000" dirty="0" smtClean="0">
                <a:solidFill>
                  <a:prstClr val="black"/>
                </a:solidFill>
              </a:rPr>
              <a:t>               </a:t>
            </a:r>
            <a:r>
              <a:rPr lang="fr-FR" sz="2000" dirty="0">
                <a:solidFill>
                  <a:prstClr val="black"/>
                </a:solidFill>
              </a:rPr>
              <a:t>- Vainqueur des finales individuelles départementales en </a:t>
            </a:r>
            <a:r>
              <a:rPr lang="fr-FR" sz="2000" dirty="0" smtClean="0">
                <a:solidFill>
                  <a:prstClr val="black"/>
                </a:solidFill>
              </a:rPr>
              <a:t>Double</a:t>
            </a:r>
          </a:p>
          <a:p>
            <a:pPr lvl="0">
              <a:lnSpc>
                <a:spcPct val="200000"/>
              </a:lnSpc>
            </a:pPr>
            <a:endParaRPr lang="fr-FR" sz="20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6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3418" y="1056737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Palmarès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4180" y="1671781"/>
            <a:ext cx="106495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Eloïse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LATOUR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(Minime) </a:t>
            </a:r>
            <a:r>
              <a:rPr lang="fr-FR" sz="2000" dirty="0">
                <a:solidFill>
                  <a:prstClr val="black"/>
                </a:solidFill>
              </a:rPr>
              <a:t>: </a:t>
            </a:r>
            <a:r>
              <a:rPr lang="fr-FR" sz="2000" dirty="0" smtClean="0">
                <a:solidFill>
                  <a:prstClr val="black"/>
                </a:solidFill>
              </a:rPr>
              <a:t>- Vainqueur </a:t>
            </a:r>
            <a:r>
              <a:rPr lang="fr-FR" sz="2000" dirty="0">
                <a:solidFill>
                  <a:prstClr val="black"/>
                </a:solidFill>
              </a:rPr>
              <a:t>des finales individuelles départementales en Simple</a:t>
            </a:r>
          </a:p>
          <a:p>
            <a:pPr lvl="0">
              <a:lnSpc>
                <a:spcPct val="200000"/>
              </a:lnSpc>
              <a:defRPr/>
            </a:pPr>
            <a:r>
              <a:rPr lang="fr-FR" sz="2000" dirty="0">
                <a:solidFill>
                  <a:prstClr val="black"/>
                </a:solidFill>
              </a:rPr>
              <a:t>                                         </a:t>
            </a:r>
            <a:r>
              <a:rPr lang="fr-FR" sz="2000" dirty="0" smtClean="0">
                <a:solidFill>
                  <a:prstClr val="black"/>
                </a:solidFill>
              </a:rPr>
              <a:t>          </a:t>
            </a:r>
            <a:r>
              <a:rPr lang="fr-FR" sz="2000" dirty="0">
                <a:solidFill>
                  <a:prstClr val="black"/>
                </a:solidFill>
              </a:rPr>
              <a:t>- Vainqueur des finales individuelles départementales en </a:t>
            </a:r>
            <a:r>
              <a:rPr lang="fr-FR" sz="2000" dirty="0" smtClean="0">
                <a:solidFill>
                  <a:prstClr val="black"/>
                </a:solidFill>
              </a:rPr>
              <a:t>Double</a:t>
            </a:r>
            <a:endParaRPr lang="fr-FR" sz="20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defRPr/>
            </a:pPr>
            <a:r>
              <a:rPr lang="fr-FR" sz="2000" dirty="0" smtClean="0">
                <a:solidFill>
                  <a:prstClr val="black"/>
                </a:solidFill>
              </a:rPr>
              <a:t>                                                   - 2</a:t>
            </a:r>
            <a:r>
              <a:rPr lang="fr-FR" sz="2000" baseline="30000" dirty="0" smtClean="0">
                <a:solidFill>
                  <a:prstClr val="black"/>
                </a:solidFill>
              </a:rPr>
              <a:t>ème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>
                <a:solidFill>
                  <a:prstClr val="black"/>
                </a:solidFill>
              </a:rPr>
              <a:t>du Challenge du meilleur performeur (+ </a:t>
            </a:r>
            <a:r>
              <a:rPr lang="fr-FR" sz="2000" dirty="0" smtClean="0">
                <a:solidFill>
                  <a:prstClr val="black"/>
                </a:solidFill>
              </a:rPr>
              <a:t>188 </a:t>
            </a:r>
            <a:r>
              <a:rPr lang="fr-FR" sz="2000" dirty="0">
                <a:solidFill>
                  <a:prstClr val="black"/>
                </a:solidFill>
              </a:rPr>
              <a:t>points</a:t>
            </a:r>
            <a:r>
              <a:rPr lang="fr-FR" sz="2000" dirty="0" smtClean="0">
                <a:solidFill>
                  <a:prstClr val="black"/>
                </a:solidFill>
              </a:rPr>
              <a:t>)</a:t>
            </a:r>
          </a:p>
          <a:p>
            <a:pPr lvl="0">
              <a:lnSpc>
                <a:spcPct val="200000"/>
              </a:lnSpc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                           - Sélectionnée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pour le Championnat de France des Régions</a:t>
            </a:r>
          </a:p>
          <a:p>
            <a:pPr lvl="0">
              <a:lnSpc>
                <a:spcPct val="200000"/>
              </a:lnSpc>
              <a:defRPr/>
            </a:pPr>
            <a:r>
              <a:rPr lang="fr-FR" sz="2000" dirty="0">
                <a:solidFill>
                  <a:prstClr val="black"/>
                </a:solidFill>
                <a:latin typeface="Garamond" panose="02020404030301010803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Garamond" panose="02020404030301010803"/>
              </a:rPr>
              <a:t>                                                   - Sélectionnée en Equipe d’Indre-et-Loire (inter-comités 2017)</a:t>
            </a:r>
          </a:p>
          <a:p>
            <a:pPr lvl="0">
              <a:lnSpc>
                <a:spcPct val="200000"/>
              </a:lnSpc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                           - Sélectionnée aux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Euromini-champ’s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5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3418" y="1056737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Palmarès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727200"/>
            <a:ext cx="1037243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r-FR" b="1" dirty="0">
                <a:solidFill>
                  <a:prstClr val="black"/>
                </a:solidFill>
              </a:rPr>
              <a:t>Nicolas ROBALO </a:t>
            </a:r>
            <a:r>
              <a:rPr lang="fr-FR" dirty="0">
                <a:solidFill>
                  <a:prstClr val="black"/>
                </a:solidFill>
              </a:rPr>
              <a:t>(Sénior) : -Vainqueur des finales individuelles départementales en Double                                                                               </a:t>
            </a:r>
          </a:p>
          <a:p>
            <a:pPr lvl="0">
              <a:lnSpc>
                <a:spcPct val="200000"/>
              </a:lnSpc>
              <a:defRPr/>
            </a:pPr>
            <a:r>
              <a:rPr lang="fr-FR" dirty="0">
                <a:solidFill>
                  <a:prstClr val="black"/>
                </a:solidFill>
              </a:rPr>
              <a:t>                                                 - 3</a:t>
            </a:r>
            <a:r>
              <a:rPr lang="fr-FR" baseline="30000" dirty="0">
                <a:solidFill>
                  <a:prstClr val="black"/>
                </a:solidFill>
              </a:rPr>
              <a:t>ème</a:t>
            </a:r>
            <a:r>
              <a:rPr lang="fr-FR" dirty="0">
                <a:solidFill>
                  <a:prstClr val="black"/>
                </a:solidFill>
              </a:rPr>
              <a:t> du Challenge du meilleur performeur (+ 392 points)  </a:t>
            </a:r>
          </a:p>
          <a:p>
            <a:pPr lvl="0">
              <a:lnSpc>
                <a:spcPct val="200000"/>
              </a:lnSpc>
              <a:defRPr/>
            </a:pPr>
            <a:endParaRPr lang="fr-FR" sz="3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r-FR" b="1" dirty="0">
                <a:solidFill>
                  <a:prstClr val="black"/>
                </a:solidFill>
              </a:rPr>
              <a:t>Alexandre GORCE </a:t>
            </a:r>
            <a:r>
              <a:rPr lang="fr-FR" dirty="0">
                <a:solidFill>
                  <a:prstClr val="black"/>
                </a:solidFill>
              </a:rPr>
              <a:t>(Cadet) : - Vainqueur des finales individuelles départementales en </a:t>
            </a:r>
            <a:r>
              <a:rPr lang="fr-FR" dirty="0" smtClean="0">
                <a:solidFill>
                  <a:prstClr val="black"/>
                </a:solidFill>
              </a:rPr>
              <a:t>Double</a:t>
            </a:r>
          </a:p>
          <a:p>
            <a:pPr>
              <a:lnSpc>
                <a:spcPct val="200000"/>
              </a:lnSpc>
              <a:defRPr/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                                                  </a:t>
            </a:r>
            <a:r>
              <a:rPr lang="fr-FR" dirty="0">
                <a:solidFill>
                  <a:prstClr val="black"/>
                </a:solidFill>
              </a:rPr>
              <a:t>- </a:t>
            </a:r>
            <a:r>
              <a:rPr lang="fr-FR" dirty="0" smtClean="0">
                <a:solidFill>
                  <a:prstClr val="black"/>
                </a:solidFill>
              </a:rPr>
              <a:t>Sélectionné </a:t>
            </a:r>
            <a:r>
              <a:rPr lang="fr-FR" dirty="0">
                <a:solidFill>
                  <a:prstClr val="black"/>
                </a:solidFill>
              </a:rPr>
              <a:t>en Equipe d’Indre-et-Loire (inter-comités 2017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r-FR" b="1" dirty="0" smtClean="0">
                <a:solidFill>
                  <a:prstClr val="black"/>
                </a:solidFill>
              </a:rPr>
              <a:t>Clémentine GORCE </a:t>
            </a:r>
            <a:r>
              <a:rPr lang="fr-FR" dirty="0" smtClean="0">
                <a:solidFill>
                  <a:prstClr val="black"/>
                </a:solidFill>
              </a:rPr>
              <a:t>: - 3</a:t>
            </a:r>
            <a:r>
              <a:rPr lang="fr-FR" baseline="30000" dirty="0" smtClean="0">
                <a:solidFill>
                  <a:prstClr val="black"/>
                </a:solidFill>
              </a:rPr>
              <a:t>ème</a:t>
            </a:r>
            <a:r>
              <a:rPr lang="fr-FR" dirty="0" smtClean="0">
                <a:solidFill>
                  <a:prstClr val="black"/>
                </a:solidFill>
              </a:rPr>
              <a:t> du championnat Mini-</a:t>
            </a:r>
            <a:r>
              <a:rPr lang="fr-FR" dirty="0" err="1" smtClean="0">
                <a:solidFill>
                  <a:prstClr val="black"/>
                </a:solidFill>
              </a:rPr>
              <a:t>interligues</a:t>
            </a:r>
            <a:endParaRPr lang="fr-FR" dirty="0" smtClean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                                        - Sélectionnée en Equipe d’Indre-et-Loire (Mini-</a:t>
            </a:r>
            <a:r>
              <a:rPr lang="fr-FR" dirty="0" err="1" smtClean="0">
                <a:solidFill>
                  <a:prstClr val="black"/>
                </a:solidFill>
              </a:rPr>
              <a:t>com’s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r-FR" b="1" dirty="0">
                <a:solidFill>
                  <a:prstClr val="black"/>
                </a:solidFill>
              </a:rPr>
              <a:t>Niels RIGAULT </a:t>
            </a:r>
            <a:r>
              <a:rPr lang="fr-FR" dirty="0">
                <a:solidFill>
                  <a:prstClr val="black"/>
                </a:solidFill>
              </a:rPr>
              <a:t>(Cadet) : - Vainqueur des finales individuelles départementales en Double</a:t>
            </a:r>
          </a:p>
        </p:txBody>
      </p:sp>
    </p:spTree>
    <p:extLst>
      <p:ext uri="{BB962C8B-B14F-4D97-AF65-F5344CB8AC3E}">
        <p14:creationId xmlns:p14="http://schemas.microsoft.com/office/powerpoint/2010/main" val="35842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3417" y="954598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Palmarès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8" y="2078182"/>
            <a:ext cx="1037243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Romain </a:t>
            </a:r>
            <a:r>
              <a:rPr lang="fr-FR" b="1" noProof="0" dirty="0">
                <a:solidFill>
                  <a:prstClr val="black"/>
                </a:solidFill>
                <a:latin typeface="Garamond" panose="02020404030301010803"/>
              </a:rPr>
              <a:t>W</a:t>
            </a:r>
            <a:r>
              <a:rPr lang="fr-FR" b="1" dirty="0" smtClean="0">
                <a:solidFill>
                  <a:prstClr val="black"/>
                </a:solidFill>
                <a:latin typeface="Garamond" panose="02020404030301010803"/>
              </a:rPr>
              <a:t>OLI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NER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-Vainqueur </a:t>
            </a:r>
            <a:r>
              <a:rPr lang="fr-FR" dirty="0" smtClean="0">
                <a:solidFill>
                  <a:prstClr val="black"/>
                </a:solidFill>
                <a:latin typeface="Garamond" panose="02020404030301010803"/>
              </a:rPr>
              <a:t>du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Tableau H15 aux finales fédérales par classement départementales                                                                              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Aurian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MIEYBEGUE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(Cadet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 : </a:t>
            </a:r>
            <a:r>
              <a:rPr lang="fr-FR" dirty="0" smtClean="0">
                <a:solidFill>
                  <a:prstClr val="black"/>
                </a:solidFill>
              </a:rPr>
              <a:t>Sélectionné </a:t>
            </a:r>
            <a:r>
              <a:rPr lang="fr-FR" dirty="0">
                <a:solidFill>
                  <a:prstClr val="black"/>
                </a:solidFill>
              </a:rPr>
              <a:t>en Equipe d’Indre-et-Loire (inter-comités 2017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Clémence THOMAS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(Minime)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: </a:t>
            </a:r>
            <a:r>
              <a:rPr lang="fr-FR" dirty="0" smtClean="0">
                <a:solidFill>
                  <a:prstClr val="black"/>
                </a:solidFill>
              </a:rPr>
              <a:t>Sélectionnée </a:t>
            </a:r>
            <a:r>
              <a:rPr lang="fr-FR" dirty="0">
                <a:solidFill>
                  <a:prstClr val="black"/>
                </a:solidFill>
              </a:rPr>
              <a:t>en Equipe d’Indre-et-Loire (inter-comités 2017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Nolan PHONE TIANG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(Minime)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: - </a:t>
            </a:r>
            <a:r>
              <a:rPr lang="fr-FR" dirty="0" smtClean="0">
                <a:solidFill>
                  <a:prstClr val="black"/>
                </a:solidFill>
              </a:rPr>
              <a:t>Sélectionné </a:t>
            </a:r>
            <a:r>
              <a:rPr lang="fr-FR" dirty="0">
                <a:solidFill>
                  <a:prstClr val="black"/>
                </a:solidFill>
              </a:rPr>
              <a:t>en Equipe d’Indre-et-Loire (inter-comités 2017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lvl="0">
              <a:lnSpc>
                <a:spcPct val="200000"/>
              </a:lnSpc>
              <a:defRPr/>
            </a:pPr>
            <a:r>
              <a:rPr lang="fr-FR" dirty="0" smtClean="0">
                <a:solidFill>
                  <a:prstClr val="black"/>
                </a:solidFill>
              </a:rPr>
              <a:t>                                                              - Sélectionné aux </a:t>
            </a:r>
            <a:r>
              <a:rPr lang="fr-FR" dirty="0" err="1" smtClean="0">
                <a:solidFill>
                  <a:prstClr val="black"/>
                </a:solidFill>
              </a:rPr>
              <a:t>Euromini-champ’s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(Comité)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420" y="1475289"/>
            <a:ext cx="11742822" cy="4091321"/>
          </a:xfrm>
        </p:spPr>
        <p:txBody>
          <a:bodyPr>
            <a:noAutofit/>
          </a:bodyPr>
          <a:lstStyle/>
          <a:p>
            <a:r>
              <a:rPr lang="fr-FR" sz="8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Adoption des PV</a:t>
            </a:r>
            <a:br>
              <a:rPr lang="fr-FR" sz="8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r-FR" sz="8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8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2016</a:t>
            </a:r>
            <a:r>
              <a:rPr lang="fr-FR" sz="8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r-FR" sz="8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fr-FR" sz="8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3418" y="1056737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Palmarès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727200"/>
            <a:ext cx="103724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Noah SOURISCE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(Benjamin)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Sélectionné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en Equipe d’Indre-et-Loire (inter-comités 2017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Titouan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MOREL GONZALES </a:t>
            </a:r>
            <a:r>
              <a:rPr lang="fr-FR" dirty="0" smtClean="0">
                <a:solidFill>
                  <a:prstClr val="black"/>
                </a:solidFill>
              </a:rPr>
              <a:t>: Sélectionné </a:t>
            </a:r>
            <a:r>
              <a:rPr lang="fr-FR" dirty="0">
                <a:solidFill>
                  <a:prstClr val="black"/>
                </a:solidFill>
              </a:rPr>
              <a:t>en Equipe d’Indre-et-Loire (Mini-</a:t>
            </a:r>
            <a:r>
              <a:rPr lang="fr-FR" dirty="0" err="1">
                <a:solidFill>
                  <a:prstClr val="black"/>
                </a:solidFill>
              </a:rPr>
              <a:t>com’s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r-FR" b="1" dirty="0" smtClean="0">
                <a:solidFill>
                  <a:prstClr val="black"/>
                </a:solidFill>
              </a:rPr>
              <a:t>Archibald WALCH SOLIN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- Sélectionné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en Equipe d’Indre-et-Loire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(Mini-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com’s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lvl="0">
              <a:lnSpc>
                <a:spcPct val="200000"/>
              </a:lnSpc>
              <a:defRPr/>
            </a:pPr>
            <a:r>
              <a:rPr lang="fr-FR" dirty="0">
                <a:solidFill>
                  <a:srgbClr val="FF0000"/>
                </a:solidFill>
                <a:latin typeface="Garamond" panose="02020404030301010803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Garamond" panose="02020404030301010803"/>
              </a:rPr>
              <a:t>                                                     - Participation à l’Open de Liège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r-FR" b="1" dirty="0" smtClean="0">
                <a:solidFill>
                  <a:prstClr val="black"/>
                </a:solidFill>
                <a:latin typeface="Garamond" panose="02020404030301010803"/>
              </a:rPr>
              <a:t>Noah PERALTA </a:t>
            </a:r>
            <a:r>
              <a:rPr lang="fr-FR" dirty="0" smtClean="0">
                <a:solidFill>
                  <a:prstClr val="black"/>
                </a:solidFill>
                <a:latin typeface="Garamond" panose="02020404030301010803"/>
              </a:rPr>
              <a:t>: Sélectionné à l’</a:t>
            </a:r>
            <a:r>
              <a:rPr lang="fr-FR" dirty="0" err="1" smtClean="0">
                <a:solidFill>
                  <a:prstClr val="black"/>
                </a:solidFill>
                <a:latin typeface="Garamond" panose="02020404030301010803"/>
              </a:rPr>
              <a:t>Euromini-champ’s</a:t>
            </a:r>
            <a:r>
              <a:rPr lang="fr-FR" dirty="0" smtClean="0">
                <a:solidFill>
                  <a:prstClr val="black"/>
                </a:solidFill>
                <a:latin typeface="Garamond" panose="02020404030301010803"/>
              </a:rPr>
              <a:t> (Comité)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0" y="803563"/>
            <a:ext cx="8515012" cy="5310909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22322"/>
              </p:ext>
            </p:extLst>
          </p:nvPr>
        </p:nvGraphicFramePr>
        <p:xfrm>
          <a:off x="9215373" y="2632364"/>
          <a:ext cx="2357791" cy="328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91">
                  <a:extLst>
                    <a:ext uri="{9D8B030D-6E8A-4147-A177-3AD203B41FA5}">
                      <a16:colId xmlns:a16="http://schemas.microsoft.com/office/drawing/2014/main" val="3207943692"/>
                    </a:ext>
                  </a:extLst>
                </a:gridCol>
              </a:tblGrid>
              <a:tr h="648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CHAMPIONS N1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43118"/>
                  </a:ext>
                </a:extLst>
              </a:tr>
              <a:tr h="64805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Michel MARTINEZ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2074"/>
                  </a:ext>
                </a:extLst>
              </a:tr>
              <a:tr h="69592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Clément DEBRUYERES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95493"/>
                  </a:ext>
                </a:extLst>
              </a:tr>
              <a:tr h="64805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Lilian BARDET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19270"/>
                  </a:ext>
                </a:extLst>
              </a:tr>
              <a:tr h="64805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Lucas MOLAND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45907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109" y="694890"/>
            <a:ext cx="1736437" cy="17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5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8802" y="778600"/>
            <a:ext cx="10961866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Palmarès Lilian BARDET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72037"/>
              </p:ext>
            </p:extLst>
          </p:nvPr>
        </p:nvGraphicFramePr>
        <p:xfrm>
          <a:off x="1265304" y="1574710"/>
          <a:ext cx="9808862" cy="439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034">
                  <a:extLst>
                    <a:ext uri="{9D8B030D-6E8A-4147-A177-3AD203B41FA5}">
                      <a16:colId xmlns:a16="http://schemas.microsoft.com/office/drawing/2014/main" val="4234174346"/>
                    </a:ext>
                  </a:extLst>
                </a:gridCol>
                <a:gridCol w="3505828">
                  <a:extLst>
                    <a:ext uri="{9D8B030D-6E8A-4147-A177-3AD203B41FA5}">
                      <a16:colId xmlns:a16="http://schemas.microsoft.com/office/drawing/2014/main" val="2103983311"/>
                    </a:ext>
                  </a:extLst>
                </a:gridCol>
              </a:tblGrid>
              <a:tr h="5348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COMPETITION</a:t>
                      </a:r>
                      <a:endParaRPr lang="fr-FR" sz="2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CLASSEMENT</a:t>
                      </a:r>
                      <a:endParaRPr lang="fr-FR" sz="2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66757"/>
                  </a:ext>
                </a:extLst>
              </a:tr>
              <a:tr h="66027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Championnat</a:t>
                      </a: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</a:rPr>
                        <a:t> de France Double Junior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Championnat de France Simple Junior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fr-FR" sz="2000" baseline="30000" dirty="0" smtClean="0">
                          <a:solidFill>
                            <a:schemeClr val="bg1"/>
                          </a:solidFill>
                        </a:rPr>
                        <a:t>er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fr-FR" sz="2000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11249"/>
                  </a:ext>
                </a:extLst>
              </a:tr>
              <a:tr h="66027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Open de Belgique Double Junior</a:t>
                      </a: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Open de Belgique</a:t>
                      </a: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</a:rPr>
                        <a:t> Simple Junior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fr-FR" sz="2000" baseline="30000" dirty="0" smtClean="0">
                          <a:solidFill>
                            <a:schemeClr val="bg1"/>
                          </a:solidFill>
                        </a:rPr>
                        <a:t>er</a:t>
                      </a:r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fr-FR" sz="2000" baseline="30000" dirty="0" smtClean="0">
                          <a:solidFill>
                            <a:schemeClr val="bg1"/>
                          </a:solidFill>
                        </a:rPr>
                        <a:t>er</a:t>
                      </a:r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83443"/>
                  </a:ext>
                </a:extLst>
              </a:tr>
              <a:tr h="5348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Championnat de France par Equipes N1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fr-FR" sz="2000" baseline="30000" dirty="0" smtClean="0">
                          <a:solidFill>
                            <a:schemeClr val="bg1"/>
                          </a:solidFill>
                        </a:rPr>
                        <a:t>er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03359"/>
                  </a:ext>
                </a:extLst>
              </a:tr>
              <a:tr h="5348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Championnat d’Europe</a:t>
                      </a: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</a:rPr>
                        <a:t> Jeunes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Sélectionné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61614"/>
                  </a:ext>
                </a:extLst>
              </a:tr>
              <a:tr h="5348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Top</a:t>
                      </a: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</a:rPr>
                        <a:t> 10 Européen Cadets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fr-FR" sz="2000" baseline="30000" dirty="0" smtClean="0">
                          <a:solidFill>
                            <a:schemeClr val="bg1"/>
                          </a:solidFill>
                        </a:rPr>
                        <a:t>ème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08615"/>
                  </a:ext>
                </a:extLst>
              </a:tr>
              <a:tr h="84892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Open de France Double Junior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Open de France Simple Junior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aseline="300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fr-FR" sz="2600" baseline="30000" dirty="0" smtClean="0">
                          <a:solidFill>
                            <a:schemeClr val="bg1"/>
                          </a:solidFill>
                        </a:rPr>
                        <a:t>1er</a:t>
                      </a:r>
                    </a:p>
                    <a:p>
                      <a:pPr algn="ctr"/>
                      <a:r>
                        <a:rPr lang="fr-FR" sz="2600" baseline="30000" dirty="0" smtClean="0">
                          <a:solidFill>
                            <a:schemeClr val="bg1"/>
                          </a:solidFill>
                        </a:rPr>
                        <a:t>3ème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26756"/>
                  </a:ext>
                </a:extLst>
              </a:tr>
            </a:tbl>
          </a:graphicData>
        </a:graphic>
      </p:graphicFrame>
      <p:sp>
        <p:nvSpPr>
          <p:cNvPr id="4" name="Étoile à 5 branches 3"/>
          <p:cNvSpPr/>
          <p:nvPr/>
        </p:nvSpPr>
        <p:spPr>
          <a:xfrm>
            <a:off x="8756073" y="2212223"/>
            <a:ext cx="313107" cy="2214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8756072" y="2849736"/>
            <a:ext cx="313107" cy="2214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8756071" y="3214281"/>
            <a:ext cx="313107" cy="2214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8756071" y="3630324"/>
            <a:ext cx="313107" cy="2214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8756070" y="5292550"/>
            <a:ext cx="313107" cy="2214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8775542" y="2506845"/>
            <a:ext cx="274161" cy="195079"/>
          </a:xfrm>
          <a:prstGeom prst="star5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8782142" y="4658825"/>
            <a:ext cx="260959" cy="264443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 à 5 branches 11"/>
          <p:cNvSpPr/>
          <p:nvPr/>
        </p:nvSpPr>
        <p:spPr>
          <a:xfrm>
            <a:off x="8782142" y="5576371"/>
            <a:ext cx="260959" cy="264443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2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27199" y="1088571"/>
            <a:ext cx="9100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MERITE DEPARTEMENTAL </a:t>
            </a:r>
          </a:p>
          <a:p>
            <a:pPr algn="ctr"/>
            <a:r>
              <a:rPr lang="fr-FR" sz="7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D’INDRE-ET-LOIRE</a:t>
            </a:r>
          </a:p>
          <a:p>
            <a:pPr algn="ctr"/>
            <a:r>
              <a:rPr lang="fr-FR" sz="7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2016</a:t>
            </a:r>
            <a:endParaRPr lang="fr-FR" sz="7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toile à 5 branches 4"/>
          <p:cNvSpPr/>
          <p:nvPr/>
        </p:nvSpPr>
        <p:spPr>
          <a:xfrm>
            <a:off x="5528334" y="1177749"/>
            <a:ext cx="638628" cy="551543"/>
          </a:xfrm>
          <a:prstGeom prst="star5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2295615" y="1177748"/>
            <a:ext cx="638628" cy="5515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9080367" y="1177748"/>
            <a:ext cx="638628" cy="551543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62205" y="2118539"/>
            <a:ext cx="2672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OR</a:t>
            </a:r>
          </a:p>
          <a:p>
            <a:pPr algn="ctr"/>
            <a:endParaRPr lang="fr-FR" sz="2400" dirty="0"/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Alain MAHUET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David RIGAULT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Loïc MAHUET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Jacky GUILLET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4511405" y="2118539"/>
            <a:ext cx="2672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ARGENT</a:t>
            </a:r>
          </a:p>
          <a:p>
            <a:pPr algn="ctr"/>
            <a:endParaRPr lang="fr-FR" sz="2400" dirty="0"/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Patrick NGO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20000" y="2118539"/>
            <a:ext cx="3559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BRONZE</a:t>
            </a:r>
          </a:p>
          <a:p>
            <a:pPr algn="ctr"/>
            <a:endParaRPr lang="fr-FR" sz="2400" dirty="0"/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Aurore ALLEGRET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Sylviane GERGAUD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Alexandre BOURGOIN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Arthur MONGODIN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786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7888" y="1818245"/>
            <a:ext cx="11212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MERCI DE VOTRE ATTENTION ET BONNE SAISON</a:t>
            </a:r>
            <a:r>
              <a:rPr kumimoji="0" lang="fr-FR" sz="7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2017-2018 !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5777" cy="211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3651" y="1941320"/>
            <a:ext cx="10028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RAPPORT MORAL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24562" y="3671706"/>
            <a:ext cx="518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Jacky GUILLET</a:t>
            </a:r>
          </a:p>
        </p:txBody>
      </p:sp>
    </p:spTree>
    <p:extLst>
      <p:ext uri="{BB962C8B-B14F-4D97-AF65-F5344CB8AC3E}">
        <p14:creationId xmlns:p14="http://schemas.microsoft.com/office/powerpoint/2010/main" val="12432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646863796"/>
              </p:ext>
            </p:extLst>
          </p:nvPr>
        </p:nvGraphicFramePr>
        <p:xfrm>
          <a:off x="3020620" y="1719942"/>
          <a:ext cx="7560294" cy="440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58143" y="729343"/>
            <a:ext cx="684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LES LICENCES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22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67000" y="925286"/>
            <a:ext cx="684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LES ENTRAINEMENTS ET STAGES</a:t>
            </a:r>
            <a:endParaRPr lang="fr-FR" sz="3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947057" y="1905000"/>
            <a:ext cx="8817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3 éducateurs : David RIGAULT (B.E.2), Antoine ERAUD (B.E.1) &amp; Antoine BISTON (B.E)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Plus de 20 séances d’entraînements par semaine, de différents types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121229" y="3003675"/>
            <a:ext cx="1676400" cy="9470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Détection scolaire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91644" y="3003674"/>
            <a:ext cx="1676400" cy="9470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Elite jeune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74973" y="3003673"/>
            <a:ext cx="1676400" cy="9470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Jeu libre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258302" y="3003672"/>
            <a:ext cx="1676400" cy="9470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Baby-</a:t>
            </a:r>
            <a:r>
              <a:rPr lang="fr-FR" dirty="0" err="1" smtClean="0">
                <a:solidFill>
                  <a:schemeClr val="tx1"/>
                </a:solidFill>
              </a:rPr>
              <a:t>ping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21229" y="4365171"/>
            <a:ext cx="729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Différents stages sont organisés durant les vacances scolaires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1197429" y="5083629"/>
            <a:ext cx="2253342" cy="7728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Stages Clubs internes à la 4S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571999" y="5083627"/>
            <a:ext cx="2253342" cy="7728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Stages sports et vacances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935686" y="5083628"/>
            <a:ext cx="2253342" cy="7728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Stages Promo-</a:t>
            </a:r>
            <a:r>
              <a:rPr lang="fr-FR" dirty="0" err="1" smtClean="0">
                <a:solidFill>
                  <a:schemeClr val="tx1"/>
                </a:solidFill>
              </a:rPr>
              <a:t>ping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67000" y="925286"/>
            <a:ext cx="684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FORMATION</a:t>
            </a:r>
            <a:endParaRPr lang="fr-FR" sz="3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947057" y="1905000"/>
            <a:ext cx="10395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000" dirty="0" smtClean="0"/>
              <a:t> </a:t>
            </a:r>
            <a:r>
              <a:rPr lang="fr-FR" sz="3000" b="1" dirty="0" smtClean="0"/>
              <a:t>3 arbitres régionaux </a:t>
            </a:r>
            <a:r>
              <a:rPr lang="fr-FR" sz="3000" dirty="0" smtClean="0"/>
              <a:t>: Michel MOUTHOUSSAMY, Etienne 	FLORENT &amp; Arthur MONGODIN</a:t>
            </a:r>
          </a:p>
          <a:p>
            <a:endParaRPr lang="fr-FR" sz="3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3000" dirty="0">
                <a:solidFill>
                  <a:prstClr val="black"/>
                </a:solidFill>
              </a:rPr>
              <a:t> </a:t>
            </a:r>
            <a:r>
              <a:rPr lang="fr-FR" sz="3000" b="1" dirty="0" smtClean="0">
                <a:solidFill>
                  <a:prstClr val="black"/>
                </a:solidFill>
              </a:rPr>
              <a:t>2 </a:t>
            </a:r>
            <a:r>
              <a:rPr lang="fr-FR" sz="3000" b="1" dirty="0">
                <a:solidFill>
                  <a:prstClr val="black"/>
                </a:solidFill>
              </a:rPr>
              <a:t>entraîneurs </a:t>
            </a:r>
            <a:r>
              <a:rPr lang="fr-FR" sz="3000" b="1" dirty="0" smtClean="0">
                <a:solidFill>
                  <a:prstClr val="black"/>
                </a:solidFill>
              </a:rPr>
              <a:t>fédéraux</a:t>
            </a:r>
            <a:r>
              <a:rPr lang="fr-FR" sz="3000" dirty="0" smtClean="0">
                <a:solidFill>
                  <a:prstClr val="black"/>
                </a:solidFill>
              </a:rPr>
              <a:t> </a:t>
            </a:r>
            <a:r>
              <a:rPr lang="fr-FR" sz="3000" dirty="0">
                <a:solidFill>
                  <a:prstClr val="black"/>
                </a:solidFill>
              </a:rPr>
              <a:t>: </a:t>
            </a:r>
            <a:r>
              <a:rPr lang="fr-FR" sz="3000" dirty="0" smtClean="0">
                <a:solidFill>
                  <a:prstClr val="black"/>
                </a:solidFill>
              </a:rPr>
              <a:t>Nicolas ROBALO-CAJADO &amp; </a:t>
            </a:r>
            <a:r>
              <a:rPr lang="fr-FR" sz="3000" dirty="0">
                <a:solidFill>
                  <a:prstClr val="black"/>
                </a:solidFill>
              </a:rPr>
              <a:t>Arthur </a:t>
            </a:r>
            <a:r>
              <a:rPr lang="fr-FR" sz="3000" dirty="0" smtClean="0">
                <a:solidFill>
                  <a:prstClr val="black"/>
                </a:solidFill>
              </a:rPr>
              <a:t>          	MONGODIN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fr-FR" sz="30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3000" dirty="0" smtClean="0">
                <a:solidFill>
                  <a:prstClr val="black"/>
                </a:solidFill>
              </a:rPr>
              <a:t> </a:t>
            </a:r>
            <a:r>
              <a:rPr lang="fr-FR" sz="3000" b="1" dirty="0" smtClean="0">
                <a:solidFill>
                  <a:prstClr val="black"/>
                </a:solidFill>
              </a:rPr>
              <a:t>2 animateurs fédéraux </a:t>
            </a:r>
            <a:r>
              <a:rPr lang="fr-FR" sz="3000" dirty="0" smtClean="0">
                <a:solidFill>
                  <a:prstClr val="black"/>
                </a:solidFill>
              </a:rPr>
              <a:t>: Mathilde GASCHARD &amp; Tristan 	AZOU </a:t>
            </a:r>
            <a:endParaRPr lang="fr-F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232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1621</Words>
  <Application>Microsoft Office PowerPoint</Application>
  <PresentationFormat>Grand écran</PresentationFormat>
  <Paragraphs>466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55</vt:i4>
      </vt:variant>
    </vt:vector>
  </HeadingPairs>
  <TitlesOfParts>
    <vt:vector size="68" baseType="lpstr">
      <vt:lpstr>SimSun</vt:lpstr>
      <vt:lpstr>AR CARTER</vt:lpstr>
      <vt:lpstr>Arial</vt:lpstr>
      <vt:lpstr>Calibri</vt:lpstr>
      <vt:lpstr>Calibri Light</vt:lpstr>
      <vt:lpstr>Courier New</vt:lpstr>
      <vt:lpstr>Garamond</vt:lpstr>
      <vt:lpstr>Lucida Sans</vt:lpstr>
      <vt:lpstr>Times New Roman</vt:lpstr>
      <vt:lpstr>Wingdings</vt:lpstr>
      <vt:lpstr>Thème Office</vt:lpstr>
      <vt:lpstr>Organique</vt:lpstr>
      <vt:lpstr>1_Organique</vt:lpstr>
      <vt:lpstr>ASSEMBLEE GENERALE 2016-2017</vt:lpstr>
      <vt:lpstr>ORDRE DU JOUR</vt:lpstr>
      <vt:lpstr>Présentation PowerPoint</vt:lpstr>
      <vt:lpstr>Ouverture de l’Assemblée Générale </vt:lpstr>
      <vt:lpstr>Adoption des PV  2016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FINANCIER</vt:lpstr>
      <vt:lpstr>Présentation PowerPoint</vt:lpstr>
      <vt:lpstr>Présentation PowerPoint</vt:lpstr>
      <vt:lpstr>Présentation PowerPoint</vt:lpstr>
      <vt:lpstr>BUDGET PREVISIONNEL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NOMINATION D’UN NOUVEAU COMMISSAIRE AUX COMPTES</vt:lpstr>
      <vt:lpstr>ELECTIONS </vt:lpstr>
      <vt:lpstr>COMITE DIRECTEUR</vt:lpstr>
      <vt:lpstr>BILAN DES COMMISSIONS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Nouvelle Saison</vt:lpstr>
      <vt:lpstr>Nouveau Projet</vt:lpstr>
      <vt:lpstr>Nouvelles Recrues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JONCQUEL</dc:creator>
  <cp:lastModifiedBy>4S Tours</cp:lastModifiedBy>
  <cp:revision>104</cp:revision>
  <dcterms:created xsi:type="dcterms:W3CDTF">2016-09-07T19:26:24Z</dcterms:created>
  <dcterms:modified xsi:type="dcterms:W3CDTF">2017-09-07T15:53:51Z</dcterms:modified>
</cp:coreProperties>
</file>